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we're Group 1 -- Matthew, Andrea, and I'm Sarah. This is our Milestone 3 presentation for Project 1: Predicting Economic Damage from Severe Weather, built on NOAA's Storm Events Database. Over the next few minutes we'll walk through the business problem, how we approached it, what the models found, and what that means going forward.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shape of the talk: we'll start with the business problem and research question, walk through our methods and data, show you the results, talk through the ethical considerations we were asked to address, wrap up with our conclusion and next steps, and leave room for the Q&amp;A we prepared.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gap we're working in. We can see a storm forming -- radar and satellites are very good at that. What they can't tell us is what that storm will actually cost once it hits. That's the business problem: can the characteristics NOAA already records about an event -- before we know the outcome -- tell us anything about whether it'll produce real economic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our research question. This chart is why it's worth asking: it compares how often each storm type occurs against how often it's actually linked to recorded economic damage. Hail happens constantly but almost never shows damage. Tornado and Strong Wind are much rarer, but damage shows up on a much higher share of them. That gap told us event type probably carries real signal -- which is where the modeling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other half of that picture: total dollars. Hurricane events are far less common than something like Thunderstorm Wind, but they account for the largest total losses by a wide margin. So frequency and cost are genuinely two different axes of this problem. That's what our hypothesis is built on: event type should be the strongest predictor of damage, with region, duration, and season adding secondary signal on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data side: we pulled five years of NOAA Storm Events records, cleaned and engineered them down to a focused feature set, and trained two models -- Logistic Regression as an interpretable baseline, and Random Forest as our primary model. Two choices are worth calling out. First, we reported Average Precision alongside ROC-AUC because our positive class -- events with recorded damage -- is only about 23% of the data, so ROC-AUC alone can be misleading. Second, and this one we spent real time getting right: we split train and test by storm episode, not by individual row. Events from the same storm system share nearly identical characteristics, so splitting by row would let the model see near-duplicates on both sides of the split and inflate how good it looks.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models landed well above the no-skill baseline. Random Forest came out slightly ahead of Logistic Regression on both metrics -- 0.880 ROC-AUC and 0.669 Average Precision -- but the two models are close enough that a lot of the predictive pattern is already visible in the simpler, more interpretable Logistic Regression. That's reassuring: it means the signal is real, not an artifact of a more complex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training Random Forest, we looked at which characteristics actually drove its predictions. Event type came out roughly two and a half times more important than region, with duration and season contributing smaller amounts. That lines up with what we saw earlier in the raw data. One caveat we were careful to state in the report: this is predictive importance, not causation -- the model is finding association in historical records, it isn't identifying a physical cause of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asked to think through ten ethics and bias questions as a team -- two of the core ones are summarized here, and the full written answers to all ten are submitted with the report. On stakeholder impact: emergency managers, local governments, and insurers are the most likely users of this kind of analysis, and the main risk is leaning on it too heavily for storm types that are rare or inconsistently reported. On data assumptions: the model is only as good as NOAA's own reporting, which has changed over time and isn't uniform across event types -- and it assumes the future looks like 2020 through 2025, which is a real limitation we're upfront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back to where we started. We weren't just asking whether a storm happens -- radar already answers that. We were asking what it costs once it does, and this project shows that NOAA's own recorded characteristics carry real signal on that question. Heat and Excessive Heat are some of the most frequent events in our data, and almost none of them show a recorded economic outcome -- while far rarer events like Strong Wind and Tornado are disproportionately tied to damage. That's exactly the kind of pattern a climate-impact lens is meant to catch: frequency tells you what's common, not what's costly. As severe weather patterns shift, planning that leans on frequency alone risks preparing for the wrong thing. From here, the clearest next step is layering in exposure and vulnerability data -- things like FEMA's National Risk Index -- so predictions reflect not just the storm, but who and what is actually in its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team we worked through ten stakeholder questions in writing -- here are three we think are worth saying out loud. [Read through the three on screen.] The full set of ten, written out in full, is submitted with the report as our Q&amp;A deliverable.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full reference list in APA format is included here and in the written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 that's our Milestone 3 presentation for Project 1. Happy to take any questions now, and this project will also be live on our portfolio site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60F1F"/>
        </a:solidFill>
      </p:bgPr>
    </p:bg>
    <p:spTree>
      <p:nvGrpSpPr>
        <p:cNvPr id="1" name=""/>
        <p:cNvGrpSpPr/>
        <p:nvPr/>
      </p:nvGrpSpPr>
      <p:grpSpPr>
        <a:xfrm>
          <a:off x="0" y="0"/>
          <a:ext cx="0" cy="0"/>
          <a:chOff x="0" y="0"/>
          <a:chExt cx="0" cy="0"/>
        </a:xfrm>
      </p:grpSpPr>
      <p:pic>
        <p:nvPicPr>
          <p:cNvPr id="2" name="Image 0" descr="/home/claude/deck_assets/bg_hero.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822960"/>
            <a:ext cx="9144000" cy="365760"/>
          </a:xfrm>
          <a:prstGeom prst="rect">
            <a:avLst/>
          </a:prstGeom>
          <a:noFill/>
          <a:ln/>
        </p:spPr>
        <p:txBody>
          <a:bodyPr wrap="square" lIns="0" tIns="0" rIns="0" bIns="0" rtlCol="0" anchor="ctr"/>
          <a:lstStyle/>
          <a:p>
            <a:pPr indent="0" marL="0">
              <a:buNone/>
            </a:pPr>
            <a:r>
              <a:rPr lang="en-US" sz="1300" b="1" spc="200" kern="0" dirty="0">
                <a:solidFill>
                  <a:srgbClr val="2DD4BF"/>
                </a:solidFill>
                <a:latin typeface="Calibri" pitchFamily="34" charset="0"/>
                <a:ea typeface="Calibri" pitchFamily="34" charset="-122"/>
                <a:cs typeface="Calibri" pitchFamily="34" charset="-120"/>
              </a:rPr>
              <a:t>DSC 450  •  CAPSTONE PROJECT 1  •  MILESTONE 3</a:t>
            </a:r>
            <a:endParaRPr lang="en-US" sz="1300" dirty="0"/>
          </a:p>
        </p:txBody>
      </p:sp>
      <p:sp>
        <p:nvSpPr>
          <p:cNvPr id="4" name="Text 1"/>
          <p:cNvSpPr txBox="1"/>
          <p:nvPr/>
        </p:nvSpPr>
        <p:spPr>
          <a:xfrm>
            <a:off x="548640" y="1371600"/>
            <a:ext cx="10607040" cy="1645920"/>
          </a:xfrm>
          <a:prstGeom prst="rect">
            <a:avLst/>
          </a:prstGeom>
          <a:noFill/>
          <a:ln/>
        </p:spPr>
        <p:txBody>
          <a:bodyPr wrap="square" lIns="0" tIns="0" rIns="0" bIns="0" rtlCol="0" anchor="ctr"/>
          <a:lstStyle/>
          <a:p>
            <a:pPr algn="l" indent="0" marL="0">
              <a:lnSpc>
                <a:spcPts val="4800"/>
              </a:lnSpc>
              <a:buNone/>
            </a:pPr>
            <a:r>
              <a:rPr lang="en-US" sz="4400" b="1" dirty="0">
                <a:solidFill>
                  <a:srgbClr val="E8EEF9"/>
                </a:solidFill>
                <a:latin typeface="Calibri" pitchFamily="34" charset="0"/>
                <a:ea typeface="Calibri" pitchFamily="34" charset="-122"/>
                <a:cs typeface="Calibri" pitchFamily="34" charset="-120"/>
              </a:rPr>
              <a:t>Predicting Economic Damage </a:t>
            </a:r>
            <a:pPr algn="l" indent="0" marL="0">
              <a:lnSpc>
                <a:spcPts val="4800"/>
              </a:lnSpc>
              <a:buNone/>
            </a:pPr>
            <a:r>
              <a:rPr lang="en-US" sz="4400" b="1" dirty="0">
                <a:solidFill>
                  <a:srgbClr val="2DD4BF"/>
                </a:solidFill>
                <a:latin typeface="Calibri" pitchFamily="34" charset="0"/>
                <a:ea typeface="Calibri" pitchFamily="34" charset="-122"/>
                <a:cs typeface="Calibri" pitchFamily="34" charset="-120"/>
              </a:rPr>
              <a:t>from Severe Weather</a:t>
            </a:r>
            <a:endParaRPr lang="en-US" sz="4400" dirty="0"/>
          </a:p>
        </p:txBody>
      </p:sp>
      <p:sp>
        <p:nvSpPr>
          <p:cNvPr id="5" name="Text 2"/>
          <p:cNvSpPr txBox="1"/>
          <p:nvPr/>
        </p:nvSpPr>
        <p:spPr>
          <a:xfrm>
            <a:off x="548640" y="2788920"/>
            <a:ext cx="8229600" cy="548640"/>
          </a:xfrm>
          <a:prstGeom prst="rect">
            <a:avLst/>
          </a:prstGeom>
          <a:noFill/>
          <a:ln/>
        </p:spPr>
        <p:txBody>
          <a:bodyPr wrap="square" lIns="0" tIns="0" rIns="0" bIns="0" rtlCol="0" anchor="ctr"/>
          <a:lstStyle/>
          <a:p>
            <a:pPr indent="0" marL="0">
              <a:buNone/>
            </a:pPr>
            <a:r>
              <a:rPr lang="en-US" sz="1800" dirty="0">
                <a:solidFill>
                  <a:srgbClr val="A9B8D3"/>
                </a:solidFill>
                <a:latin typeface="Calibri" pitchFamily="34" charset="0"/>
                <a:ea typeface="Calibri" pitchFamily="34" charset="-122"/>
                <a:cs typeface="Calibri" pitchFamily="34" charset="-120"/>
              </a:rPr>
              <a:t>Using NOAA storm-event characteristics to forecast impact — not just occurrence.</a:t>
            </a:r>
            <a:endParaRPr lang="en-US" sz="1800" dirty="0"/>
          </a:p>
        </p:txBody>
      </p:sp>
      <p:sp>
        <p:nvSpPr>
          <p:cNvPr id="6" name="Shape 3"/>
          <p:cNvSpPr/>
          <p:nvPr/>
        </p:nvSpPr>
        <p:spPr>
          <a:xfrm>
            <a:off x="548640" y="5212080"/>
            <a:ext cx="1833372" cy="420624"/>
          </a:xfrm>
          <a:prstGeom prst="roundRect">
            <a:avLst>
              <a:gd name="adj" fmla="val 50000"/>
            </a:avLst>
          </a:prstGeom>
          <a:solidFill>
            <a:srgbClr val="10264A">
              <a:alpha val="90000"/>
            </a:srgbClr>
          </a:solidFill>
          <a:ln w="12700">
            <a:solidFill>
              <a:srgbClr val="1A3560"/>
            </a:solidFill>
            <a:prstDash val="solid"/>
          </a:ln>
        </p:spPr>
      </p:sp>
      <p:sp>
        <p:nvSpPr>
          <p:cNvPr id="7" name="Text 4"/>
          <p:cNvSpPr txBox="1"/>
          <p:nvPr/>
        </p:nvSpPr>
        <p:spPr>
          <a:xfrm>
            <a:off x="548640" y="5212080"/>
            <a:ext cx="1833372" cy="420624"/>
          </a:xfrm>
          <a:prstGeom prst="rect">
            <a:avLst/>
          </a:prstGeom>
          <a:noFill/>
          <a:ln/>
        </p:spPr>
        <p:txBody>
          <a:bodyPr wrap="square" lIns="0" tIns="0" rIns="0" bIns="0" rtlCol="0" anchor="ctr"/>
          <a:lstStyle/>
          <a:p>
            <a:pPr algn="ctr" indent="0" marL="0">
              <a:buNone/>
            </a:pPr>
            <a:r>
              <a:rPr lang="en-US" sz="1250" dirty="0">
                <a:solidFill>
                  <a:srgbClr val="E8EEF9"/>
                </a:solidFill>
                <a:latin typeface="Calibri" pitchFamily="34" charset="0"/>
                <a:ea typeface="Calibri" pitchFamily="34" charset="-122"/>
                <a:cs typeface="Calibri" pitchFamily="34" charset="-120"/>
              </a:rPr>
              <a:t>Matthew Scarpello</a:t>
            </a:r>
            <a:endParaRPr lang="en-US" sz="1250" dirty="0"/>
          </a:p>
        </p:txBody>
      </p:sp>
      <p:sp>
        <p:nvSpPr>
          <p:cNvPr id="8" name="Shape 5"/>
          <p:cNvSpPr/>
          <p:nvPr/>
        </p:nvSpPr>
        <p:spPr>
          <a:xfrm>
            <a:off x="2546604" y="5212080"/>
            <a:ext cx="1641348" cy="420624"/>
          </a:xfrm>
          <a:prstGeom prst="roundRect">
            <a:avLst>
              <a:gd name="adj" fmla="val 50000"/>
            </a:avLst>
          </a:prstGeom>
          <a:solidFill>
            <a:srgbClr val="10264A">
              <a:alpha val="90000"/>
            </a:srgbClr>
          </a:solidFill>
          <a:ln w="12700">
            <a:solidFill>
              <a:srgbClr val="1A3560"/>
            </a:solidFill>
            <a:prstDash val="solid"/>
          </a:ln>
        </p:spPr>
      </p:sp>
      <p:sp>
        <p:nvSpPr>
          <p:cNvPr id="9" name="Text 6"/>
          <p:cNvSpPr txBox="1"/>
          <p:nvPr/>
        </p:nvSpPr>
        <p:spPr>
          <a:xfrm>
            <a:off x="2546604" y="5212080"/>
            <a:ext cx="1641348" cy="420624"/>
          </a:xfrm>
          <a:prstGeom prst="rect">
            <a:avLst/>
          </a:prstGeom>
          <a:noFill/>
          <a:ln/>
        </p:spPr>
        <p:txBody>
          <a:bodyPr wrap="square" lIns="0" tIns="0" rIns="0" bIns="0" rtlCol="0" anchor="ctr"/>
          <a:lstStyle/>
          <a:p>
            <a:pPr algn="ctr" indent="0" marL="0">
              <a:buNone/>
            </a:pPr>
            <a:r>
              <a:rPr lang="en-US" sz="1250" dirty="0">
                <a:solidFill>
                  <a:srgbClr val="E8EEF9"/>
                </a:solidFill>
                <a:latin typeface="Calibri" pitchFamily="34" charset="0"/>
                <a:ea typeface="Calibri" pitchFamily="34" charset="-122"/>
                <a:cs typeface="Calibri" pitchFamily="34" charset="-120"/>
              </a:rPr>
              <a:t>Andrea Barfield</a:t>
            </a:r>
            <a:endParaRPr lang="en-US" sz="1250" dirty="0"/>
          </a:p>
        </p:txBody>
      </p:sp>
      <p:sp>
        <p:nvSpPr>
          <p:cNvPr id="10" name="Shape 7"/>
          <p:cNvSpPr/>
          <p:nvPr/>
        </p:nvSpPr>
        <p:spPr>
          <a:xfrm>
            <a:off x="4352544" y="5212080"/>
            <a:ext cx="1449324" cy="420624"/>
          </a:xfrm>
          <a:prstGeom prst="roundRect">
            <a:avLst>
              <a:gd name="adj" fmla="val 50000"/>
            </a:avLst>
          </a:prstGeom>
          <a:solidFill>
            <a:srgbClr val="10264A">
              <a:alpha val="90000"/>
            </a:srgbClr>
          </a:solidFill>
          <a:ln w="12700">
            <a:solidFill>
              <a:srgbClr val="1A3560"/>
            </a:solidFill>
            <a:prstDash val="solid"/>
          </a:ln>
        </p:spPr>
      </p:sp>
      <p:sp>
        <p:nvSpPr>
          <p:cNvPr id="11" name="Text 8"/>
          <p:cNvSpPr txBox="1"/>
          <p:nvPr/>
        </p:nvSpPr>
        <p:spPr>
          <a:xfrm>
            <a:off x="4352544" y="5212080"/>
            <a:ext cx="1449324" cy="420624"/>
          </a:xfrm>
          <a:prstGeom prst="rect">
            <a:avLst/>
          </a:prstGeom>
          <a:noFill/>
          <a:ln/>
        </p:spPr>
        <p:txBody>
          <a:bodyPr wrap="square" lIns="0" tIns="0" rIns="0" bIns="0" rtlCol="0" anchor="ctr"/>
          <a:lstStyle/>
          <a:p>
            <a:pPr algn="ctr" indent="0" marL="0">
              <a:buNone/>
            </a:pPr>
            <a:r>
              <a:rPr lang="en-US" sz="1250" dirty="0">
                <a:solidFill>
                  <a:srgbClr val="E8EEF9"/>
                </a:solidFill>
                <a:latin typeface="Calibri" pitchFamily="34" charset="0"/>
                <a:ea typeface="Calibri" pitchFamily="34" charset="-122"/>
                <a:cs typeface="Calibri" pitchFamily="34" charset="-120"/>
              </a:rPr>
              <a:t>Sarah Parsons</a:t>
            </a:r>
            <a:endParaRPr lang="en-US" sz="1250" dirty="0"/>
          </a:p>
        </p:txBody>
      </p:sp>
      <p:sp>
        <p:nvSpPr>
          <p:cNvPr id="12" name="Text 9"/>
          <p:cNvSpPr txBox="1"/>
          <p:nvPr/>
        </p:nvSpPr>
        <p:spPr>
          <a:xfrm>
            <a:off x="548640" y="5897880"/>
            <a:ext cx="5486400" cy="36576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Group 1  •  October 2026</a:t>
            </a:r>
            <a:endParaRPr lang="en-US" sz="1200" dirty="0"/>
          </a:p>
        </p:txBody>
      </p:sp>
      <p:sp>
        <p:nvSpPr>
          <p:cNvPr id="13" name="Shape 10"/>
          <p:cNvSpPr/>
          <p:nvPr/>
        </p:nvSpPr>
        <p:spPr>
          <a:xfrm>
            <a:off x="8796528" y="3127248"/>
            <a:ext cx="2889504" cy="2889504"/>
          </a:xfrm>
          <a:prstGeom prst="ellipse">
            <a:avLst/>
          </a:prstGeom>
          <a:solidFill>
            <a:srgbClr val="2DD4BF"/>
          </a:solidFill>
          <a:ln/>
        </p:spPr>
      </p:sp>
      <p:sp>
        <p:nvSpPr>
          <p:cNvPr id="14" name="Shape 11"/>
          <p:cNvSpPr/>
          <p:nvPr/>
        </p:nvSpPr>
        <p:spPr>
          <a:xfrm>
            <a:off x="8833104" y="3163824"/>
            <a:ext cx="2816352" cy="2816352"/>
          </a:xfrm>
          <a:prstGeom prst="ellipse">
            <a:avLst/>
          </a:prstGeom>
          <a:solidFill>
            <a:srgbClr val="0A1930"/>
          </a:solidFill>
          <a:ln/>
        </p:spPr>
      </p:sp>
      <p:pic>
        <p:nvPicPr>
          <p:cNvPr id="15" name="Image 1" descr="/home/claude/deck_assets/storm_hero.png">    </p:cNvPr>
          <p:cNvPicPr>
            <a:picLocks noChangeAspect="1"/>
          </p:cNvPicPr>
          <p:nvPr/>
        </p:nvPicPr>
        <p:blipFill>
          <a:blip r:embed="rId2"/>
          <a:stretch>
            <a:fillRect/>
          </a:stretch>
        </p:blipFill>
        <p:spPr>
          <a:xfrm>
            <a:off x="8869680" y="3200400"/>
            <a:ext cx="2743200" cy="2743200"/>
          </a:xfrm>
          <a:prstGeom prst="ellipse">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ROADMAP</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What We'll Cover</a:t>
            </a:r>
            <a:endParaRPr lang="en-US" sz="3200" dirty="0"/>
          </a:p>
        </p:txBody>
      </p:sp>
      <p:sp>
        <p:nvSpPr>
          <p:cNvPr id="5" name="Shape 2"/>
          <p:cNvSpPr/>
          <p:nvPr/>
        </p:nvSpPr>
        <p:spPr>
          <a:xfrm>
            <a:off x="548640" y="2926080"/>
            <a:ext cx="384048" cy="384048"/>
          </a:xfrm>
          <a:prstGeom prst="ellipse">
            <a:avLst/>
          </a:prstGeom>
          <a:solidFill>
            <a:srgbClr val="10264A"/>
          </a:solidFill>
          <a:ln w="19050">
            <a:solidFill>
              <a:srgbClr val="2DD4BF"/>
            </a:solidFill>
            <a:prstDash val="solid"/>
          </a:ln>
        </p:spPr>
      </p:sp>
      <p:sp>
        <p:nvSpPr>
          <p:cNvPr id="6" name="Text 3"/>
          <p:cNvSpPr txBox="1"/>
          <p:nvPr/>
        </p:nvSpPr>
        <p:spPr>
          <a:xfrm>
            <a:off x="548640" y="291693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1</a:t>
            </a:r>
            <a:endParaRPr lang="en-US" sz="1500" dirty="0"/>
          </a:p>
        </p:txBody>
      </p:sp>
      <p:sp>
        <p:nvSpPr>
          <p:cNvPr id="7" name="Text 4"/>
          <p:cNvSpPr txBox="1"/>
          <p:nvPr/>
        </p:nvSpPr>
        <p:spPr>
          <a:xfrm>
            <a:off x="1143000" y="2834640"/>
            <a:ext cx="4526280" cy="365760"/>
          </a:xfrm>
          <a:prstGeom prst="rect">
            <a:avLst/>
          </a:prstGeom>
          <a:noFill/>
          <a:ln/>
        </p:spPr>
        <p:txBody>
          <a:bodyPr wrap="square" lIns="0" tIns="0" rIns="0" bIns="0" rtlCol="0" anchor="ctr"/>
          <a:lstStyle/>
          <a:p>
            <a:pPr indent="0" marL="0">
              <a:buNone/>
            </a:pPr>
            <a:r>
              <a:rPr lang="en-US" sz="1600" b="1" dirty="0">
                <a:solidFill>
                  <a:srgbClr val="E8EEF9"/>
                </a:solidFill>
                <a:latin typeface="Calibri" pitchFamily="34" charset="0"/>
                <a:ea typeface="Calibri" pitchFamily="34" charset="-122"/>
                <a:cs typeface="Calibri" pitchFamily="34" charset="-120"/>
              </a:rPr>
              <a:t>Business Problem &amp; Research Question</a:t>
            </a:r>
            <a:endParaRPr lang="en-US" sz="1600" dirty="0"/>
          </a:p>
        </p:txBody>
      </p:sp>
      <p:sp>
        <p:nvSpPr>
          <p:cNvPr id="8" name="Text 5"/>
          <p:cNvSpPr txBox="1"/>
          <p:nvPr/>
        </p:nvSpPr>
        <p:spPr>
          <a:xfrm>
            <a:off x="1143000" y="3182112"/>
            <a:ext cx="4526280" cy="41148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Why occurrence isn't the same problem as impact</a:t>
            </a:r>
            <a:endParaRPr lang="en-US" sz="1200" dirty="0"/>
          </a:p>
        </p:txBody>
      </p:sp>
      <p:sp>
        <p:nvSpPr>
          <p:cNvPr id="9" name="Shape 6"/>
          <p:cNvSpPr/>
          <p:nvPr/>
        </p:nvSpPr>
        <p:spPr>
          <a:xfrm>
            <a:off x="548640" y="4069080"/>
            <a:ext cx="384048" cy="384048"/>
          </a:xfrm>
          <a:prstGeom prst="ellipse">
            <a:avLst/>
          </a:prstGeom>
          <a:solidFill>
            <a:srgbClr val="10264A"/>
          </a:solidFill>
          <a:ln w="19050">
            <a:solidFill>
              <a:srgbClr val="B8A2FF"/>
            </a:solidFill>
            <a:prstDash val="solid"/>
          </a:ln>
        </p:spPr>
      </p:sp>
      <p:sp>
        <p:nvSpPr>
          <p:cNvPr id="10" name="Text 7"/>
          <p:cNvSpPr txBox="1"/>
          <p:nvPr/>
        </p:nvSpPr>
        <p:spPr>
          <a:xfrm>
            <a:off x="548640" y="4059936"/>
            <a:ext cx="384048" cy="384048"/>
          </a:xfrm>
          <a:prstGeom prst="rect">
            <a:avLst/>
          </a:prstGeom>
          <a:noFill/>
          <a:ln/>
        </p:spPr>
        <p:txBody>
          <a:bodyPr wrap="square" lIns="0" tIns="0" rIns="0" bIns="0" rtlCol="0" anchor="ctr"/>
          <a:lstStyle/>
          <a:p>
            <a:pPr algn="ctr" indent="0" marL="0">
              <a:buNone/>
            </a:pPr>
            <a:r>
              <a:rPr lang="en-US" sz="1500" b="1" dirty="0">
                <a:solidFill>
                  <a:srgbClr val="B8A2FF"/>
                </a:solidFill>
                <a:latin typeface="Calibri" pitchFamily="34" charset="0"/>
                <a:ea typeface="Calibri" pitchFamily="34" charset="-122"/>
                <a:cs typeface="Calibri" pitchFamily="34" charset="-120"/>
              </a:rPr>
              <a:t>2</a:t>
            </a:r>
            <a:endParaRPr lang="en-US" sz="1500" dirty="0"/>
          </a:p>
        </p:txBody>
      </p:sp>
      <p:sp>
        <p:nvSpPr>
          <p:cNvPr id="11" name="Text 8"/>
          <p:cNvSpPr txBox="1"/>
          <p:nvPr/>
        </p:nvSpPr>
        <p:spPr>
          <a:xfrm>
            <a:off x="1143000" y="3977640"/>
            <a:ext cx="4526280" cy="365760"/>
          </a:xfrm>
          <a:prstGeom prst="rect">
            <a:avLst/>
          </a:prstGeom>
          <a:noFill/>
          <a:ln/>
        </p:spPr>
        <p:txBody>
          <a:bodyPr wrap="square" lIns="0" tIns="0" rIns="0" bIns="0" rtlCol="0" anchor="ctr"/>
          <a:lstStyle/>
          <a:p>
            <a:pPr indent="0" marL="0">
              <a:buNone/>
            </a:pPr>
            <a:r>
              <a:rPr lang="en-US" sz="1600" b="1" dirty="0">
                <a:solidFill>
                  <a:srgbClr val="E8EEF9"/>
                </a:solidFill>
                <a:latin typeface="Calibri" pitchFamily="34" charset="0"/>
                <a:ea typeface="Calibri" pitchFamily="34" charset="-122"/>
                <a:cs typeface="Calibri" pitchFamily="34" charset="-120"/>
              </a:rPr>
              <a:t>Methods &amp; Data</a:t>
            </a:r>
            <a:endParaRPr lang="en-US" sz="1600" dirty="0"/>
          </a:p>
        </p:txBody>
      </p:sp>
      <p:sp>
        <p:nvSpPr>
          <p:cNvPr id="12" name="Text 9"/>
          <p:cNvSpPr txBox="1"/>
          <p:nvPr/>
        </p:nvSpPr>
        <p:spPr>
          <a:xfrm>
            <a:off x="1143000" y="4325112"/>
            <a:ext cx="4526280" cy="41148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NOAA Storm Events, 2020–2025, and how we modeled it</a:t>
            </a:r>
            <a:endParaRPr lang="en-US" sz="1200" dirty="0"/>
          </a:p>
        </p:txBody>
      </p:sp>
      <p:sp>
        <p:nvSpPr>
          <p:cNvPr id="13" name="Shape 10"/>
          <p:cNvSpPr/>
          <p:nvPr/>
        </p:nvSpPr>
        <p:spPr>
          <a:xfrm>
            <a:off x="548640" y="5212080"/>
            <a:ext cx="384048" cy="384048"/>
          </a:xfrm>
          <a:prstGeom prst="ellipse">
            <a:avLst/>
          </a:prstGeom>
          <a:solidFill>
            <a:srgbClr val="10264A"/>
          </a:solidFill>
          <a:ln w="19050">
            <a:solidFill>
              <a:srgbClr val="2DD4BF"/>
            </a:solidFill>
            <a:prstDash val="solid"/>
          </a:ln>
        </p:spPr>
      </p:sp>
      <p:sp>
        <p:nvSpPr>
          <p:cNvPr id="14" name="Text 11"/>
          <p:cNvSpPr txBox="1"/>
          <p:nvPr/>
        </p:nvSpPr>
        <p:spPr>
          <a:xfrm>
            <a:off x="548640" y="520293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3</a:t>
            </a:r>
            <a:endParaRPr lang="en-US" sz="1500" dirty="0"/>
          </a:p>
        </p:txBody>
      </p:sp>
      <p:sp>
        <p:nvSpPr>
          <p:cNvPr id="15" name="Text 12"/>
          <p:cNvSpPr txBox="1"/>
          <p:nvPr/>
        </p:nvSpPr>
        <p:spPr>
          <a:xfrm>
            <a:off x="1143000" y="5120640"/>
            <a:ext cx="4526280" cy="365760"/>
          </a:xfrm>
          <a:prstGeom prst="rect">
            <a:avLst/>
          </a:prstGeom>
          <a:noFill/>
          <a:ln/>
        </p:spPr>
        <p:txBody>
          <a:bodyPr wrap="square" lIns="0" tIns="0" rIns="0" bIns="0" rtlCol="0" anchor="ctr"/>
          <a:lstStyle/>
          <a:p>
            <a:pPr indent="0" marL="0">
              <a:buNone/>
            </a:pPr>
            <a:r>
              <a:rPr lang="en-US" sz="1600" b="1" dirty="0">
                <a:solidFill>
                  <a:srgbClr val="E8EEF9"/>
                </a:solidFill>
                <a:latin typeface="Calibri" pitchFamily="34" charset="0"/>
                <a:ea typeface="Calibri" pitchFamily="34" charset="-122"/>
                <a:cs typeface="Calibri" pitchFamily="34" charset="-120"/>
              </a:rPr>
              <a:t>Results</a:t>
            </a:r>
            <a:endParaRPr lang="en-US" sz="1600" dirty="0"/>
          </a:p>
        </p:txBody>
      </p:sp>
      <p:sp>
        <p:nvSpPr>
          <p:cNvPr id="16" name="Text 13"/>
          <p:cNvSpPr txBox="1"/>
          <p:nvPr/>
        </p:nvSpPr>
        <p:spPr>
          <a:xfrm>
            <a:off x="1143000" y="5468112"/>
            <a:ext cx="4526280" cy="41148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Model performance and what actually predicts damage</a:t>
            </a:r>
            <a:endParaRPr lang="en-US" sz="1200" dirty="0"/>
          </a:p>
        </p:txBody>
      </p:sp>
      <p:sp>
        <p:nvSpPr>
          <p:cNvPr id="17" name="Shape 14"/>
          <p:cNvSpPr/>
          <p:nvPr/>
        </p:nvSpPr>
        <p:spPr>
          <a:xfrm>
            <a:off x="6126480" y="2926080"/>
            <a:ext cx="384048" cy="384048"/>
          </a:xfrm>
          <a:prstGeom prst="ellipse">
            <a:avLst/>
          </a:prstGeom>
          <a:solidFill>
            <a:srgbClr val="10264A"/>
          </a:solidFill>
          <a:ln w="19050">
            <a:solidFill>
              <a:srgbClr val="B8A2FF"/>
            </a:solidFill>
            <a:prstDash val="solid"/>
          </a:ln>
        </p:spPr>
      </p:sp>
      <p:sp>
        <p:nvSpPr>
          <p:cNvPr id="18" name="Text 15"/>
          <p:cNvSpPr txBox="1"/>
          <p:nvPr/>
        </p:nvSpPr>
        <p:spPr>
          <a:xfrm>
            <a:off x="6126480" y="2916936"/>
            <a:ext cx="384048" cy="384048"/>
          </a:xfrm>
          <a:prstGeom prst="rect">
            <a:avLst/>
          </a:prstGeom>
          <a:noFill/>
          <a:ln/>
        </p:spPr>
        <p:txBody>
          <a:bodyPr wrap="square" lIns="0" tIns="0" rIns="0" bIns="0" rtlCol="0" anchor="ctr"/>
          <a:lstStyle/>
          <a:p>
            <a:pPr algn="ctr" indent="0" marL="0">
              <a:buNone/>
            </a:pPr>
            <a:r>
              <a:rPr lang="en-US" sz="1500" b="1" dirty="0">
                <a:solidFill>
                  <a:srgbClr val="B8A2FF"/>
                </a:solidFill>
                <a:latin typeface="Calibri" pitchFamily="34" charset="0"/>
                <a:ea typeface="Calibri" pitchFamily="34" charset="-122"/>
                <a:cs typeface="Calibri" pitchFamily="34" charset="-120"/>
              </a:rPr>
              <a:t>4</a:t>
            </a:r>
            <a:endParaRPr lang="en-US" sz="1500" dirty="0"/>
          </a:p>
        </p:txBody>
      </p:sp>
      <p:sp>
        <p:nvSpPr>
          <p:cNvPr id="19" name="Text 16"/>
          <p:cNvSpPr txBox="1"/>
          <p:nvPr/>
        </p:nvSpPr>
        <p:spPr>
          <a:xfrm>
            <a:off x="6720840" y="2834640"/>
            <a:ext cx="4526280" cy="365760"/>
          </a:xfrm>
          <a:prstGeom prst="rect">
            <a:avLst/>
          </a:prstGeom>
          <a:noFill/>
          <a:ln/>
        </p:spPr>
        <p:txBody>
          <a:bodyPr wrap="square" lIns="0" tIns="0" rIns="0" bIns="0" rtlCol="0" anchor="ctr"/>
          <a:lstStyle/>
          <a:p>
            <a:pPr indent="0" marL="0">
              <a:buNone/>
            </a:pPr>
            <a:r>
              <a:rPr lang="en-US" sz="1600" b="1" dirty="0">
                <a:solidFill>
                  <a:srgbClr val="E8EEF9"/>
                </a:solidFill>
                <a:latin typeface="Calibri" pitchFamily="34" charset="0"/>
                <a:ea typeface="Calibri" pitchFamily="34" charset="-122"/>
                <a:cs typeface="Calibri" pitchFamily="34" charset="-120"/>
              </a:rPr>
              <a:t>Ethical Considerations</a:t>
            </a:r>
            <a:endParaRPr lang="en-US" sz="1600" dirty="0"/>
          </a:p>
        </p:txBody>
      </p:sp>
      <p:sp>
        <p:nvSpPr>
          <p:cNvPr id="20" name="Text 17"/>
          <p:cNvSpPr txBox="1"/>
          <p:nvPr/>
        </p:nvSpPr>
        <p:spPr>
          <a:xfrm>
            <a:off x="6720840" y="3182112"/>
            <a:ext cx="4526280" cy="41148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Who this affects, and where it could be misused</a:t>
            </a:r>
            <a:endParaRPr lang="en-US" sz="1200" dirty="0"/>
          </a:p>
        </p:txBody>
      </p:sp>
      <p:sp>
        <p:nvSpPr>
          <p:cNvPr id="21" name="Shape 18"/>
          <p:cNvSpPr/>
          <p:nvPr/>
        </p:nvSpPr>
        <p:spPr>
          <a:xfrm>
            <a:off x="6126480" y="4069080"/>
            <a:ext cx="384048" cy="384048"/>
          </a:xfrm>
          <a:prstGeom prst="ellipse">
            <a:avLst/>
          </a:prstGeom>
          <a:solidFill>
            <a:srgbClr val="10264A"/>
          </a:solidFill>
          <a:ln w="19050">
            <a:solidFill>
              <a:srgbClr val="2DD4BF"/>
            </a:solidFill>
            <a:prstDash val="solid"/>
          </a:ln>
        </p:spPr>
      </p:sp>
      <p:sp>
        <p:nvSpPr>
          <p:cNvPr id="22" name="Text 19"/>
          <p:cNvSpPr txBox="1"/>
          <p:nvPr/>
        </p:nvSpPr>
        <p:spPr>
          <a:xfrm>
            <a:off x="6126480" y="405993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5</a:t>
            </a:r>
            <a:endParaRPr lang="en-US" sz="1500" dirty="0"/>
          </a:p>
        </p:txBody>
      </p:sp>
      <p:sp>
        <p:nvSpPr>
          <p:cNvPr id="23" name="Text 20"/>
          <p:cNvSpPr txBox="1"/>
          <p:nvPr/>
        </p:nvSpPr>
        <p:spPr>
          <a:xfrm>
            <a:off x="6720840" y="3977640"/>
            <a:ext cx="4526280" cy="365760"/>
          </a:xfrm>
          <a:prstGeom prst="rect">
            <a:avLst/>
          </a:prstGeom>
          <a:noFill/>
          <a:ln/>
        </p:spPr>
        <p:txBody>
          <a:bodyPr wrap="square" lIns="0" tIns="0" rIns="0" bIns="0" rtlCol="0" anchor="ctr"/>
          <a:lstStyle/>
          <a:p>
            <a:pPr indent="0" marL="0">
              <a:buNone/>
            </a:pPr>
            <a:r>
              <a:rPr lang="en-US" sz="1600" b="1" dirty="0">
                <a:solidFill>
                  <a:srgbClr val="E8EEF9"/>
                </a:solidFill>
                <a:latin typeface="Calibri" pitchFamily="34" charset="0"/>
                <a:ea typeface="Calibri" pitchFamily="34" charset="-122"/>
                <a:cs typeface="Calibri" pitchFamily="34" charset="-120"/>
              </a:rPr>
              <a:t>Conclusion &amp; Next Steps</a:t>
            </a:r>
            <a:endParaRPr lang="en-US" sz="1600" dirty="0"/>
          </a:p>
        </p:txBody>
      </p:sp>
      <p:sp>
        <p:nvSpPr>
          <p:cNvPr id="24" name="Text 21"/>
          <p:cNvSpPr txBox="1"/>
          <p:nvPr/>
        </p:nvSpPr>
        <p:spPr>
          <a:xfrm>
            <a:off x="6720840" y="4325112"/>
            <a:ext cx="4526280" cy="41148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What this means for climate-impact planning</a:t>
            </a:r>
            <a:endParaRPr lang="en-US" sz="1200" dirty="0"/>
          </a:p>
        </p:txBody>
      </p:sp>
      <p:sp>
        <p:nvSpPr>
          <p:cNvPr id="25" name="Shape 22"/>
          <p:cNvSpPr/>
          <p:nvPr/>
        </p:nvSpPr>
        <p:spPr>
          <a:xfrm>
            <a:off x="6126480" y="5212080"/>
            <a:ext cx="384048" cy="384048"/>
          </a:xfrm>
          <a:prstGeom prst="ellipse">
            <a:avLst/>
          </a:prstGeom>
          <a:solidFill>
            <a:srgbClr val="10264A"/>
          </a:solidFill>
          <a:ln w="19050">
            <a:solidFill>
              <a:srgbClr val="B8A2FF"/>
            </a:solidFill>
            <a:prstDash val="solid"/>
          </a:ln>
        </p:spPr>
      </p:sp>
      <p:sp>
        <p:nvSpPr>
          <p:cNvPr id="26" name="Text 23"/>
          <p:cNvSpPr txBox="1"/>
          <p:nvPr/>
        </p:nvSpPr>
        <p:spPr>
          <a:xfrm>
            <a:off x="6126480" y="5202936"/>
            <a:ext cx="384048" cy="384048"/>
          </a:xfrm>
          <a:prstGeom prst="rect">
            <a:avLst/>
          </a:prstGeom>
          <a:noFill/>
          <a:ln/>
        </p:spPr>
        <p:txBody>
          <a:bodyPr wrap="square" lIns="0" tIns="0" rIns="0" bIns="0" rtlCol="0" anchor="ctr"/>
          <a:lstStyle/>
          <a:p>
            <a:pPr algn="ctr" indent="0" marL="0">
              <a:buNone/>
            </a:pPr>
            <a:r>
              <a:rPr lang="en-US" sz="1500" b="1" dirty="0">
                <a:solidFill>
                  <a:srgbClr val="B8A2FF"/>
                </a:solidFill>
                <a:latin typeface="Calibri" pitchFamily="34" charset="0"/>
                <a:ea typeface="Calibri" pitchFamily="34" charset="-122"/>
                <a:cs typeface="Calibri" pitchFamily="34" charset="-120"/>
              </a:rPr>
              <a:t>6</a:t>
            </a:r>
            <a:endParaRPr lang="en-US" sz="1500" dirty="0"/>
          </a:p>
        </p:txBody>
      </p:sp>
      <p:sp>
        <p:nvSpPr>
          <p:cNvPr id="27" name="Text 24"/>
          <p:cNvSpPr txBox="1"/>
          <p:nvPr/>
        </p:nvSpPr>
        <p:spPr>
          <a:xfrm>
            <a:off x="6720840" y="5120640"/>
            <a:ext cx="4526280" cy="365760"/>
          </a:xfrm>
          <a:prstGeom prst="rect">
            <a:avLst/>
          </a:prstGeom>
          <a:noFill/>
          <a:ln/>
        </p:spPr>
        <p:txBody>
          <a:bodyPr wrap="square" lIns="0" tIns="0" rIns="0" bIns="0" rtlCol="0" anchor="ctr"/>
          <a:lstStyle/>
          <a:p>
            <a:pPr indent="0" marL="0">
              <a:buNone/>
            </a:pPr>
            <a:r>
              <a:rPr lang="en-US" sz="1600" b="1" dirty="0">
                <a:solidFill>
                  <a:srgbClr val="E8EEF9"/>
                </a:solidFill>
                <a:latin typeface="Calibri" pitchFamily="34" charset="0"/>
                <a:ea typeface="Calibri" pitchFamily="34" charset="-122"/>
                <a:cs typeface="Calibri" pitchFamily="34" charset="-120"/>
              </a:rPr>
              <a:t>Q&amp;A</a:t>
            </a:r>
            <a:endParaRPr lang="en-US" sz="1600" dirty="0"/>
          </a:p>
        </p:txBody>
      </p:sp>
      <p:sp>
        <p:nvSpPr>
          <p:cNvPr id="28" name="Text 25"/>
          <p:cNvSpPr txBox="1"/>
          <p:nvPr/>
        </p:nvSpPr>
        <p:spPr>
          <a:xfrm>
            <a:off x="6720840" y="5468112"/>
            <a:ext cx="4526280" cy="41148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The questions we prepared for</a:t>
            </a:r>
            <a:endParaRPr lang="en-US" sz="1200" dirty="0"/>
          </a:p>
        </p:txBody>
      </p:sp>
      <p:sp>
        <p:nvSpPr>
          <p:cNvPr id="29" name="Text 26"/>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30" name="Text 27"/>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INTRODUCTION</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Two Kinds of Uncertainty</a:t>
            </a:r>
            <a:endParaRPr lang="en-US" sz="3200" dirty="0"/>
          </a:p>
        </p:txBody>
      </p:sp>
      <p:sp>
        <p:nvSpPr>
          <p:cNvPr id="5" name="Text 2"/>
          <p:cNvSpPr txBox="1"/>
          <p:nvPr/>
        </p:nvSpPr>
        <p:spPr>
          <a:xfrm>
            <a:off x="548640" y="1874520"/>
            <a:ext cx="5943600" cy="3840480"/>
          </a:xfrm>
          <a:prstGeom prst="rect">
            <a:avLst/>
          </a:prstGeom>
          <a:noFill/>
          <a:ln/>
        </p:spPr>
        <p:txBody>
          <a:bodyPr wrap="square" lIns="0" tIns="0" rIns="0" bIns="0" rtlCol="0" anchor="t"/>
          <a:lstStyle/>
          <a:p>
            <a:pPr algn="l" indent="0" marL="0">
              <a:lnSpc>
                <a:spcPct val="135000"/>
              </a:lnSpc>
              <a:buNone/>
            </a:pPr>
            <a:r>
              <a:rPr lang="en-US" sz="1600" dirty="0">
                <a:solidFill>
                  <a:srgbClr val="A9B8D3"/>
                </a:solidFill>
                <a:latin typeface="Calibri" pitchFamily="34" charset="0"/>
                <a:ea typeface="Calibri" pitchFamily="34" charset="-122"/>
                <a:cs typeface="Calibri" pitchFamily="34" charset="-120"/>
              </a:rPr>
              <a:t>Weather forecasting is rooted in using data to reduce the uncertainty of our climate. Radar, satellites, and predictive models let us quantify and visualize storms around the globe.
</a:t>
            </a:r>
            <a:pPr algn="l" indent="0" marL="0">
              <a:lnSpc>
                <a:spcPct val="135000"/>
              </a:lnSpc>
              <a:buNone/>
            </a:pPr>
            <a:r>
              <a:rPr lang="en-US" sz="1600" dirty="0">
                <a:solidFill>
                  <a:srgbClr val="E8EEF9"/>
                </a:solidFill>
                <a:latin typeface="Calibri" pitchFamily="34" charset="0"/>
                <a:ea typeface="Calibri" pitchFamily="34" charset="-122"/>
                <a:cs typeface="Calibri" pitchFamily="34" charset="-120"/>
              </a:rPr>
              <a:t>But radar can't measure what an event will do to people, property, and communities. </a:t>
            </a:r>
            <a:pPr algn="l" indent="0" marL="0">
              <a:lnSpc>
                <a:spcPct val="135000"/>
              </a:lnSpc>
              <a:buNone/>
            </a:pPr>
            <a:r>
              <a:rPr lang="en-US" sz="1600" b="1" dirty="0">
                <a:solidFill>
                  <a:srgbClr val="2DD4BF"/>
                </a:solidFill>
                <a:latin typeface="Calibri" pitchFamily="34" charset="0"/>
                <a:ea typeface="Calibri" pitchFamily="34" charset="-122"/>
                <a:cs typeface="Calibri" pitchFamily="34" charset="-120"/>
              </a:rPr>
              <a:t>That's a second, harder form of uncertainty — impact.</a:t>
            </a:r>
            <a:endParaRPr lang="en-US" sz="1600" dirty="0"/>
          </a:p>
        </p:txBody>
      </p:sp>
      <p:sp>
        <p:nvSpPr>
          <p:cNvPr id="6" name="Shape 3"/>
          <p:cNvSpPr/>
          <p:nvPr/>
        </p:nvSpPr>
        <p:spPr>
          <a:xfrm>
            <a:off x="6949440" y="1920240"/>
            <a:ext cx="4663440" cy="3200400"/>
          </a:xfrm>
          <a:prstGeom prst="roundRect">
            <a:avLst>
              <a:gd name="adj" fmla="val 3429"/>
            </a:avLst>
          </a:prstGeom>
          <a:solidFill>
            <a:srgbClr val="10264A"/>
          </a:solidFill>
          <a:ln/>
          <a:effectLst>
            <a:outerShdw sx="100000" sy="100000" kx="0" ky="0" algn="bl" rotWithShape="0" blurRad="152400" dist="50800" dir="5400000">
              <a:srgbClr val="000000">
                <a:alpha val="35000"/>
              </a:srgbClr>
            </a:outerShdw>
          </a:effectLst>
        </p:spPr>
      </p:sp>
      <p:sp>
        <p:nvSpPr>
          <p:cNvPr id="7" name="Shape 4"/>
          <p:cNvSpPr/>
          <p:nvPr/>
        </p:nvSpPr>
        <p:spPr>
          <a:xfrm>
            <a:off x="6949440" y="1920240"/>
            <a:ext cx="4663440" cy="3200400"/>
          </a:xfrm>
          <a:prstGeom prst="roundRect">
            <a:avLst>
              <a:gd name="adj" fmla="val 3429"/>
            </a:avLst>
          </a:prstGeom>
          <a:ln w="15875">
            <a:solidFill>
              <a:srgbClr val="2DD4BF"/>
            </a:solidFill>
            <a:prstDash val="solid"/>
          </a:ln>
        </p:spPr>
      </p:sp>
      <p:sp>
        <p:nvSpPr>
          <p:cNvPr id="8" name="Text 5"/>
          <p:cNvSpPr txBox="1"/>
          <p:nvPr/>
        </p:nvSpPr>
        <p:spPr>
          <a:xfrm>
            <a:off x="7269480" y="2194560"/>
            <a:ext cx="4023360" cy="365760"/>
          </a:xfrm>
          <a:prstGeom prst="rect">
            <a:avLst/>
          </a:prstGeom>
          <a:noFill/>
          <a:ln/>
        </p:spPr>
        <p:txBody>
          <a:bodyPr wrap="square" lIns="0" tIns="0" rIns="0" bIns="0" rtlCol="0" anchor="ctr"/>
          <a:lstStyle/>
          <a:p>
            <a:pPr indent="0" marL="0">
              <a:buNone/>
            </a:pPr>
            <a:r>
              <a:rPr lang="en-US" sz="1100" b="1" spc="150" kern="0" dirty="0">
                <a:solidFill>
                  <a:srgbClr val="2DD4BF"/>
                </a:solidFill>
                <a:latin typeface="Calibri" pitchFamily="34" charset="0"/>
                <a:ea typeface="Calibri" pitchFamily="34" charset="-122"/>
                <a:cs typeface="Calibri" pitchFamily="34" charset="-120"/>
              </a:rPr>
              <a:t>BUSINESS PROBLEM / HYPOTHESIS</a:t>
            </a:r>
            <a:endParaRPr lang="en-US" sz="1100" dirty="0"/>
          </a:p>
        </p:txBody>
      </p:sp>
      <p:sp>
        <p:nvSpPr>
          <p:cNvPr id="9" name="Text 6"/>
          <p:cNvSpPr txBox="1"/>
          <p:nvPr/>
        </p:nvSpPr>
        <p:spPr>
          <a:xfrm>
            <a:off x="7269480" y="2697480"/>
            <a:ext cx="4023360" cy="2103120"/>
          </a:xfrm>
          <a:prstGeom prst="rect">
            <a:avLst/>
          </a:prstGeom>
          <a:noFill/>
          <a:ln/>
        </p:spPr>
        <p:txBody>
          <a:bodyPr wrap="square" lIns="0" tIns="0" rIns="0" bIns="0" rtlCol="0" anchor="t"/>
          <a:lstStyle/>
          <a:p>
            <a:pPr indent="0" marL="0">
              <a:lnSpc>
                <a:spcPct val="130000"/>
              </a:lnSpc>
              <a:buNone/>
            </a:pPr>
            <a:r>
              <a:rPr lang="en-US" sz="1550" dirty="0">
                <a:solidFill>
                  <a:srgbClr val="E8EEF9"/>
                </a:solidFill>
                <a:latin typeface="Calibri" pitchFamily="34" charset="0"/>
                <a:ea typeface="Calibri" pitchFamily="34" charset="-122"/>
                <a:cs typeface="Calibri" pitchFamily="34" charset="-120"/>
              </a:rPr>
              <a:t>Economic damage from severe weather is costly and difficult to anticipate. We wanted to test whether the characteristics NOAA already records about a storm — before its full impact is known — carry enough signal to predict that damage on their own.</a:t>
            </a:r>
            <a:endParaRPr lang="en-US" sz="1550" dirty="0"/>
          </a:p>
        </p:txBody>
      </p:sp>
      <p:sp>
        <p:nvSpPr>
          <p:cNvPr id="10" name="Text 7"/>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1" name="Text 8"/>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RESEARCH QUESTION</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Frequency Isn't the Same as Risk</a:t>
            </a:r>
            <a:endParaRPr lang="en-US" sz="3200" dirty="0"/>
          </a:p>
        </p:txBody>
      </p:sp>
      <p:sp>
        <p:nvSpPr>
          <p:cNvPr id="5" name="Text 2"/>
          <p:cNvSpPr txBox="1"/>
          <p:nvPr/>
        </p:nvSpPr>
        <p:spPr>
          <a:xfrm>
            <a:off x="548640" y="1554480"/>
            <a:ext cx="4572000" cy="1828800"/>
          </a:xfrm>
          <a:prstGeom prst="rect">
            <a:avLst/>
          </a:prstGeom>
          <a:noFill/>
          <a:ln/>
        </p:spPr>
        <p:txBody>
          <a:bodyPr wrap="square" lIns="0" tIns="0" rIns="0" bIns="0" rtlCol="0" anchor="t"/>
          <a:lstStyle/>
          <a:p>
            <a:pPr indent="0" marL="0">
              <a:lnSpc>
                <a:spcPct val="130000"/>
              </a:lnSpc>
              <a:buNone/>
            </a:pPr>
            <a:r>
              <a:rPr lang="en-US" sz="1800" i="1" dirty="0">
                <a:solidFill>
                  <a:srgbClr val="E8EEF9"/>
                </a:solidFill>
                <a:latin typeface="Calibri" pitchFamily="34" charset="0"/>
                <a:ea typeface="Calibri" pitchFamily="34" charset="-122"/>
                <a:cs typeface="Calibri" pitchFamily="34" charset="-120"/>
              </a:rPr>
              <a:t>Can we predict whether a weather event will result in economic damage, based on recorded event characteristics in the NOAA Storm Events Database (2020–2025)?</a:t>
            </a:r>
            <a:endParaRPr lang="en-US" sz="1800" dirty="0"/>
          </a:p>
        </p:txBody>
      </p:sp>
      <p:sp>
        <p:nvSpPr>
          <p:cNvPr id="6" name="Shape 3"/>
          <p:cNvSpPr/>
          <p:nvPr/>
        </p:nvSpPr>
        <p:spPr>
          <a:xfrm>
            <a:off x="548640" y="3520440"/>
            <a:ext cx="3931920" cy="0"/>
          </a:xfrm>
          <a:prstGeom prst="line">
            <a:avLst/>
          </a:prstGeom>
          <a:noFill/>
          <a:ln w="25400">
            <a:solidFill>
              <a:srgbClr val="2DD4BF"/>
            </a:solidFill>
            <a:prstDash val="solid"/>
          </a:ln>
        </p:spPr>
      </p:sp>
      <p:sp>
        <p:nvSpPr>
          <p:cNvPr id="7" name="Text 4"/>
          <p:cNvSpPr txBox="1"/>
          <p:nvPr/>
        </p:nvSpPr>
        <p:spPr>
          <a:xfrm>
            <a:off x="548640" y="3749040"/>
            <a:ext cx="4572000" cy="2103120"/>
          </a:xfrm>
          <a:prstGeom prst="rect">
            <a:avLst/>
          </a:prstGeom>
          <a:noFill/>
          <a:ln/>
        </p:spPr>
        <p:txBody>
          <a:bodyPr wrap="square" lIns="0" tIns="0" rIns="0" bIns="0" rtlCol="0" anchor="t"/>
          <a:lstStyle/>
          <a:p>
            <a:pPr indent="0" marL="0">
              <a:lnSpc>
                <a:spcPct val="130000"/>
              </a:lnSpc>
              <a:buNone/>
            </a:pPr>
            <a:r>
              <a:rPr lang="en-US" sz="1400" dirty="0">
                <a:solidFill>
                  <a:srgbClr val="A9B8D3"/>
                </a:solidFill>
                <a:latin typeface="Calibri" pitchFamily="34" charset="0"/>
                <a:ea typeface="Calibri" pitchFamily="34" charset="-122"/>
                <a:cs typeface="Calibri" pitchFamily="34" charset="-120"/>
              </a:rPr>
              <a:t>Hail is one of the most common events in the dataset — but rarely linked to recorded damage. Tornado and Strong Wind are far less frequent, yet show damage much more often.</a:t>
            </a:r>
            <a:endParaRPr lang="en-US" sz="1400" dirty="0"/>
          </a:p>
        </p:txBody>
      </p:sp>
      <p:sp>
        <p:nvSpPr>
          <p:cNvPr id="8" name="Shape 5"/>
          <p:cNvSpPr/>
          <p:nvPr/>
        </p:nvSpPr>
        <p:spPr>
          <a:xfrm>
            <a:off x="5394960" y="1463040"/>
            <a:ext cx="6217920" cy="4480560"/>
          </a:xfrm>
          <a:prstGeom prst="roundRect">
            <a:avLst>
              <a:gd name="adj" fmla="val 2449"/>
            </a:avLst>
          </a:prstGeom>
          <a:solidFill>
            <a:srgbClr val="FFFFFF"/>
          </a:solidFill>
          <a:ln/>
          <a:effectLst>
            <a:outerShdw sx="100000" sy="100000" kx="0" ky="0" algn="bl" rotWithShape="0" blurRad="152400" dist="50800" dir="5400000">
              <a:srgbClr val="000000">
                <a:alpha val="35000"/>
              </a:srgbClr>
            </a:outerShdw>
          </a:effectLst>
        </p:spPr>
      </p:sp>
      <p:pic>
        <p:nvPicPr>
          <p:cNvPr id="9" name="Image 1" descr="/home/claude/deck_assets/chart_freq_vs_damage.png">    </p:cNvPr>
          <p:cNvPicPr>
            <a:picLocks noChangeAspect="1"/>
          </p:cNvPicPr>
          <p:nvPr/>
        </p:nvPicPr>
        <p:blipFill>
          <a:blip r:embed="rId2"/>
          <a:stretch>
            <a:fillRect/>
          </a:stretch>
        </p:blipFill>
        <p:spPr>
          <a:xfrm>
            <a:off x="5577840" y="1645920"/>
            <a:ext cx="5852160" cy="4114800"/>
          </a:xfrm>
          <a:prstGeom prst="rect">
            <a:avLst/>
          </a:prstGeom>
        </p:spPr>
      </p:pic>
      <p:sp>
        <p:nvSpPr>
          <p:cNvPr id="10" name="Text 6"/>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1" name="Text 7"/>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WHERE THE DOLLARS ARE</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Occurrence and Cost Are Different Problems</a:t>
            </a:r>
            <a:endParaRPr lang="en-US" sz="3200" dirty="0"/>
          </a:p>
        </p:txBody>
      </p:sp>
      <p:sp>
        <p:nvSpPr>
          <p:cNvPr id="5" name="Shape 2"/>
          <p:cNvSpPr/>
          <p:nvPr/>
        </p:nvSpPr>
        <p:spPr>
          <a:xfrm>
            <a:off x="548640" y="1554480"/>
            <a:ext cx="6309360" cy="4297680"/>
          </a:xfrm>
          <a:prstGeom prst="roundRect">
            <a:avLst>
              <a:gd name="adj" fmla="val 2553"/>
            </a:avLst>
          </a:prstGeom>
          <a:solidFill>
            <a:srgbClr val="FFFFFF"/>
          </a:solidFill>
          <a:ln/>
          <a:effectLst>
            <a:outerShdw sx="100000" sy="100000" kx="0" ky="0" algn="bl" rotWithShape="0" blurRad="152400" dist="50800" dir="5400000">
              <a:srgbClr val="000000">
                <a:alpha val="35000"/>
              </a:srgbClr>
            </a:outerShdw>
          </a:effectLst>
        </p:spPr>
      </p:sp>
      <p:pic>
        <p:nvPicPr>
          <p:cNvPr id="6" name="Image 1" descr="/home/claude/deck_assets/chart_damage_by_type.png">    </p:cNvPr>
          <p:cNvPicPr>
            <a:picLocks noChangeAspect="1"/>
          </p:cNvPicPr>
          <p:nvPr/>
        </p:nvPicPr>
        <p:blipFill>
          <a:blip r:embed="rId2"/>
          <a:stretch>
            <a:fillRect/>
          </a:stretch>
        </p:blipFill>
        <p:spPr>
          <a:xfrm>
            <a:off x="731520" y="1737360"/>
            <a:ext cx="5943600" cy="3931920"/>
          </a:xfrm>
          <a:prstGeom prst="rect">
            <a:avLst/>
          </a:prstGeom>
        </p:spPr>
      </p:pic>
      <p:sp>
        <p:nvSpPr>
          <p:cNvPr id="7" name="Shape 3"/>
          <p:cNvSpPr/>
          <p:nvPr/>
        </p:nvSpPr>
        <p:spPr>
          <a:xfrm>
            <a:off x="7132320" y="1554480"/>
            <a:ext cx="4526280" cy="4297680"/>
          </a:xfrm>
          <a:prstGeom prst="roundRect">
            <a:avLst>
              <a:gd name="adj" fmla="val 2553"/>
            </a:avLst>
          </a:prstGeom>
          <a:solidFill>
            <a:srgbClr val="10264A"/>
          </a:solidFill>
          <a:ln/>
          <a:effectLst>
            <a:outerShdw sx="100000" sy="100000" kx="0" ky="0" algn="bl" rotWithShape="0" blurRad="152400" dist="50800" dir="5400000">
              <a:srgbClr val="000000">
                <a:alpha val="35000"/>
              </a:srgbClr>
            </a:outerShdw>
          </a:effectLst>
        </p:spPr>
      </p:sp>
      <p:sp>
        <p:nvSpPr>
          <p:cNvPr id="8" name="Shape 4"/>
          <p:cNvSpPr/>
          <p:nvPr/>
        </p:nvSpPr>
        <p:spPr>
          <a:xfrm>
            <a:off x="7132320" y="1554480"/>
            <a:ext cx="4526280" cy="4297680"/>
          </a:xfrm>
          <a:prstGeom prst="roundRect">
            <a:avLst>
              <a:gd name="adj" fmla="val 2553"/>
            </a:avLst>
          </a:prstGeom>
          <a:ln w="15875">
            <a:solidFill>
              <a:srgbClr val="B8A2FF"/>
            </a:solidFill>
            <a:prstDash val="solid"/>
          </a:ln>
        </p:spPr>
      </p:sp>
      <p:sp>
        <p:nvSpPr>
          <p:cNvPr id="9" name="Text 5"/>
          <p:cNvSpPr txBox="1"/>
          <p:nvPr/>
        </p:nvSpPr>
        <p:spPr>
          <a:xfrm>
            <a:off x="7406640" y="1828800"/>
            <a:ext cx="3977640" cy="365760"/>
          </a:xfrm>
          <a:prstGeom prst="rect">
            <a:avLst/>
          </a:prstGeom>
          <a:noFill/>
          <a:ln/>
        </p:spPr>
        <p:txBody>
          <a:bodyPr wrap="square" lIns="0" tIns="0" rIns="0" bIns="0" rtlCol="0" anchor="ctr"/>
          <a:lstStyle/>
          <a:p>
            <a:pPr indent="0" marL="0">
              <a:buNone/>
            </a:pPr>
            <a:r>
              <a:rPr lang="en-US" sz="1100" b="1" spc="150" kern="0" dirty="0">
                <a:solidFill>
                  <a:srgbClr val="B8A2FF"/>
                </a:solidFill>
                <a:latin typeface="Calibri" pitchFamily="34" charset="0"/>
                <a:ea typeface="Calibri" pitchFamily="34" charset="-122"/>
                <a:cs typeface="Calibri" pitchFamily="34" charset="-120"/>
              </a:rPr>
              <a:t>HYPOTHESIS</a:t>
            </a:r>
            <a:endParaRPr lang="en-US" sz="1100" dirty="0"/>
          </a:p>
        </p:txBody>
      </p:sp>
      <p:sp>
        <p:nvSpPr>
          <p:cNvPr id="10" name="Text 6"/>
          <p:cNvSpPr txBox="1"/>
          <p:nvPr/>
        </p:nvSpPr>
        <p:spPr>
          <a:xfrm>
            <a:off x="7406640" y="2331720"/>
            <a:ext cx="3977640" cy="3200400"/>
          </a:xfrm>
          <a:prstGeom prst="rect">
            <a:avLst/>
          </a:prstGeom>
          <a:noFill/>
          <a:ln/>
        </p:spPr>
        <p:txBody>
          <a:bodyPr wrap="square" lIns="0" tIns="0" rIns="0" bIns="0" rtlCol="0" anchor="t"/>
          <a:lstStyle/>
          <a:p>
            <a:pPr indent="0" marL="0">
              <a:lnSpc>
                <a:spcPct val="130000"/>
              </a:lnSpc>
              <a:buNone/>
            </a:pPr>
            <a:r>
              <a:rPr lang="en-US" sz="1400" b="1" dirty="0">
                <a:solidFill>
                  <a:srgbClr val="E8EEF9"/>
                </a:solidFill>
                <a:latin typeface="Calibri" pitchFamily="34" charset="0"/>
                <a:ea typeface="Calibri" pitchFamily="34" charset="-122"/>
                <a:cs typeface="Calibri" pitchFamily="34" charset="-120"/>
              </a:rPr>
              <a:t>Event type</a:t>
            </a:r>
            <a:pPr indent="0" marL="0">
              <a:lnSpc>
                <a:spcPct val="130000"/>
              </a:lnSpc>
              <a:buNone/>
            </a:pPr>
            <a:r>
              <a:rPr lang="en-US" sz="1400" dirty="0">
                <a:solidFill>
                  <a:srgbClr val="A9B8D3"/>
                </a:solidFill>
                <a:latin typeface="Calibri" pitchFamily="34" charset="0"/>
                <a:ea typeface="Calibri" pitchFamily="34" charset="-122"/>
                <a:cs typeface="Calibri" pitchFamily="34" charset="-120"/>
              </a:rPr>
              <a:t> is the strongest predictor of recorded economic damage, with </a:t>
            </a:r>
            <a:pPr indent="0" marL="0">
              <a:lnSpc>
                <a:spcPct val="130000"/>
              </a:lnSpc>
              <a:buNone/>
            </a:pPr>
            <a:r>
              <a:rPr lang="en-US" sz="1400" b="1" dirty="0">
                <a:solidFill>
                  <a:srgbClr val="E8EEF9"/>
                </a:solidFill>
                <a:latin typeface="Calibri" pitchFamily="34" charset="0"/>
                <a:ea typeface="Calibri" pitchFamily="34" charset="-122"/>
                <a:cs typeface="Calibri" pitchFamily="34" charset="-120"/>
              </a:rPr>
              <a:t>region, storm duration, and seasonal timing</a:t>
            </a:r>
            <a:pPr indent="0" marL="0">
              <a:lnSpc>
                <a:spcPct val="130000"/>
              </a:lnSpc>
              <a:buNone/>
            </a:pPr>
            <a:r>
              <a:rPr lang="en-US" sz="1400" dirty="0">
                <a:solidFill>
                  <a:srgbClr val="A9B8D3"/>
                </a:solidFill>
                <a:latin typeface="Calibri" pitchFamily="34" charset="0"/>
                <a:ea typeface="Calibri" pitchFamily="34" charset="-122"/>
                <a:cs typeface="Calibri" pitchFamily="34" charset="-120"/>
              </a:rPr>
              <a:t> contributing secondary signal.
</a:t>
            </a:r>
            <a:pPr indent="0" marL="0">
              <a:lnSpc>
                <a:spcPct val="130000"/>
              </a:lnSpc>
              <a:buNone/>
            </a:pPr>
            <a:r>
              <a:rPr lang="en-US" sz="1400" dirty="0">
                <a:solidFill>
                  <a:srgbClr val="A9B8D3"/>
                </a:solidFill>
                <a:latin typeface="Calibri" pitchFamily="34" charset="0"/>
                <a:ea typeface="Calibri" pitchFamily="34" charset="-122"/>
                <a:cs typeface="Calibri" pitchFamily="34" charset="-120"/>
              </a:rPr>
              <a:t>We expect storm characteristics available near an event's onset to beat a no-skill baseline by a meaningful margin — supporting their use for forward-looking risk assessment.</a:t>
            </a:r>
            <a:endParaRPr lang="en-US" sz="1400" dirty="0"/>
          </a:p>
        </p:txBody>
      </p:sp>
      <p:sp>
        <p:nvSpPr>
          <p:cNvPr id="11" name="Text 7"/>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2" name="Text 8"/>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METHODS / ANALYSIS</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From Raw Records to a Modeling Table</a:t>
            </a:r>
            <a:endParaRPr lang="en-US" sz="3200" dirty="0"/>
          </a:p>
        </p:txBody>
      </p:sp>
      <p:sp>
        <p:nvSpPr>
          <p:cNvPr id="5" name="Shape 2"/>
          <p:cNvSpPr/>
          <p:nvPr/>
        </p:nvSpPr>
        <p:spPr>
          <a:xfrm>
            <a:off x="548640" y="1965960"/>
            <a:ext cx="2567178" cy="1371600"/>
          </a:xfrm>
          <a:prstGeom prst="roundRect">
            <a:avLst>
              <a:gd name="adj" fmla="val 6667"/>
            </a:avLst>
          </a:prstGeom>
          <a:solidFill>
            <a:srgbClr val="10264A"/>
          </a:solidFill>
          <a:ln w="12700">
            <a:solidFill>
              <a:srgbClr val="1A3560"/>
            </a:solidFill>
            <a:prstDash val="solid"/>
          </a:ln>
        </p:spPr>
      </p:sp>
      <p:sp>
        <p:nvSpPr>
          <p:cNvPr id="6" name="Text 3"/>
          <p:cNvSpPr txBox="1"/>
          <p:nvPr/>
        </p:nvSpPr>
        <p:spPr>
          <a:xfrm>
            <a:off x="685800" y="2103120"/>
            <a:ext cx="2292858" cy="685800"/>
          </a:xfrm>
          <a:prstGeom prst="rect">
            <a:avLst/>
          </a:prstGeom>
          <a:noFill/>
          <a:ln/>
        </p:spPr>
        <p:txBody>
          <a:bodyPr wrap="square" lIns="0" tIns="0" rIns="0" bIns="0" rtlCol="0" anchor="ctr"/>
          <a:lstStyle/>
          <a:p>
            <a:pPr algn="l" indent="0" marL="0">
              <a:buNone/>
            </a:pPr>
            <a:r>
              <a:rPr lang="en-US" sz="2600" b="1" dirty="0">
                <a:solidFill>
                  <a:srgbClr val="2DD4BF"/>
                </a:solidFill>
                <a:latin typeface="Calibri" pitchFamily="34" charset="0"/>
                <a:ea typeface="Calibri" pitchFamily="34" charset="-122"/>
                <a:cs typeface="Calibri" pitchFamily="34" charset="-120"/>
              </a:rPr>
              <a:t>410,311</a:t>
            </a:r>
            <a:endParaRPr lang="en-US" sz="2600" dirty="0"/>
          </a:p>
        </p:txBody>
      </p:sp>
      <p:sp>
        <p:nvSpPr>
          <p:cNvPr id="7" name="Text 4"/>
          <p:cNvSpPr txBox="1"/>
          <p:nvPr/>
        </p:nvSpPr>
        <p:spPr>
          <a:xfrm>
            <a:off x="685800" y="2770632"/>
            <a:ext cx="2292858"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Storm events, 2020–2025</a:t>
            </a:r>
            <a:endParaRPr lang="en-US" sz="1100" dirty="0"/>
          </a:p>
        </p:txBody>
      </p:sp>
      <p:sp>
        <p:nvSpPr>
          <p:cNvPr id="8" name="Shape 5"/>
          <p:cNvSpPr/>
          <p:nvPr/>
        </p:nvSpPr>
        <p:spPr>
          <a:xfrm>
            <a:off x="3390138" y="1965960"/>
            <a:ext cx="2567178" cy="1371600"/>
          </a:xfrm>
          <a:prstGeom prst="roundRect">
            <a:avLst>
              <a:gd name="adj" fmla="val 6667"/>
            </a:avLst>
          </a:prstGeom>
          <a:solidFill>
            <a:srgbClr val="10264A"/>
          </a:solidFill>
          <a:ln w="12700">
            <a:solidFill>
              <a:srgbClr val="1A3560"/>
            </a:solidFill>
            <a:prstDash val="solid"/>
          </a:ln>
        </p:spPr>
      </p:sp>
      <p:sp>
        <p:nvSpPr>
          <p:cNvPr id="9" name="Text 6"/>
          <p:cNvSpPr txBox="1"/>
          <p:nvPr/>
        </p:nvSpPr>
        <p:spPr>
          <a:xfrm>
            <a:off x="3527298" y="2103120"/>
            <a:ext cx="2292858" cy="685800"/>
          </a:xfrm>
          <a:prstGeom prst="rect">
            <a:avLst/>
          </a:prstGeom>
          <a:noFill/>
          <a:ln/>
        </p:spPr>
        <p:txBody>
          <a:bodyPr wrap="square" lIns="0" tIns="0" rIns="0" bIns="0" rtlCol="0" anchor="ctr"/>
          <a:lstStyle/>
          <a:p>
            <a:pPr algn="l" indent="0" marL="0">
              <a:buNone/>
            </a:pPr>
            <a:r>
              <a:rPr lang="en-US" sz="2600" b="1" dirty="0">
                <a:solidFill>
                  <a:srgbClr val="B8A2FF"/>
                </a:solidFill>
                <a:latin typeface="Calibri" pitchFamily="34" charset="0"/>
                <a:ea typeface="Calibri" pitchFamily="34" charset="-122"/>
                <a:cs typeface="Calibri" pitchFamily="34" charset="-120"/>
              </a:rPr>
              <a:t>54 → 12</a:t>
            </a:r>
            <a:endParaRPr lang="en-US" sz="2600" dirty="0"/>
          </a:p>
        </p:txBody>
      </p:sp>
      <p:sp>
        <p:nvSpPr>
          <p:cNvPr id="10" name="Text 7"/>
          <p:cNvSpPr txBox="1"/>
          <p:nvPr/>
        </p:nvSpPr>
        <p:spPr>
          <a:xfrm>
            <a:off x="3527298" y="2770632"/>
            <a:ext cx="2292858"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Columns cleaned down to modeling features</a:t>
            </a:r>
            <a:endParaRPr lang="en-US" sz="1100" dirty="0"/>
          </a:p>
        </p:txBody>
      </p:sp>
      <p:sp>
        <p:nvSpPr>
          <p:cNvPr id="11" name="Shape 8"/>
          <p:cNvSpPr/>
          <p:nvPr/>
        </p:nvSpPr>
        <p:spPr>
          <a:xfrm>
            <a:off x="6231636" y="1965960"/>
            <a:ext cx="2567178" cy="1371600"/>
          </a:xfrm>
          <a:prstGeom prst="roundRect">
            <a:avLst>
              <a:gd name="adj" fmla="val 6667"/>
            </a:avLst>
          </a:prstGeom>
          <a:solidFill>
            <a:srgbClr val="10264A"/>
          </a:solidFill>
          <a:ln w="12700">
            <a:solidFill>
              <a:srgbClr val="1A3560"/>
            </a:solidFill>
            <a:prstDash val="solid"/>
          </a:ln>
        </p:spPr>
      </p:sp>
      <p:sp>
        <p:nvSpPr>
          <p:cNvPr id="12" name="Text 9"/>
          <p:cNvSpPr txBox="1"/>
          <p:nvPr/>
        </p:nvSpPr>
        <p:spPr>
          <a:xfrm>
            <a:off x="6368796" y="2103120"/>
            <a:ext cx="2292858" cy="685800"/>
          </a:xfrm>
          <a:prstGeom prst="rect">
            <a:avLst/>
          </a:prstGeom>
          <a:noFill/>
          <a:ln/>
        </p:spPr>
        <p:txBody>
          <a:bodyPr wrap="square" lIns="0" tIns="0" rIns="0" bIns="0" rtlCol="0" anchor="ctr"/>
          <a:lstStyle/>
          <a:p>
            <a:pPr algn="l" indent="0" marL="0">
              <a:buNone/>
            </a:pPr>
            <a:r>
              <a:rPr lang="en-US" sz="2600" b="1" dirty="0">
                <a:solidFill>
                  <a:srgbClr val="2DD4BF"/>
                </a:solidFill>
                <a:latin typeface="Calibri" pitchFamily="34" charset="0"/>
                <a:ea typeface="Calibri" pitchFamily="34" charset="-122"/>
                <a:cs typeface="Calibri" pitchFamily="34" charset="-120"/>
              </a:rPr>
              <a:t>75% / 25%</a:t>
            </a:r>
            <a:endParaRPr lang="en-US" sz="2600" dirty="0"/>
          </a:p>
        </p:txBody>
      </p:sp>
      <p:sp>
        <p:nvSpPr>
          <p:cNvPr id="13" name="Text 10"/>
          <p:cNvSpPr txBox="1"/>
          <p:nvPr/>
        </p:nvSpPr>
        <p:spPr>
          <a:xfrm>
            <a:off x="6368796" y="2770632"/>
            <a:ext cx="2292858"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Known vs. unknown economic outcome</a:t>
            </a:r>
            <a:endParaRPr lang="en-US" sz="1100" dirty="0"/>
          </a:p>
        </p:txBody>
      </p:sp>
      <p:sp>
        <p:nvSpPr>
          <p:cNvPr id="14" name="Shape 11"/>
          <p:cNvSpPr/>
          <p:nvPr/>
        </p:nvSpPr>
        <p:spPr>
          <a:xfrm>
            <a:off x="9073134" y="1965960"/>
            <a:ext cx="2567178" cy="1371600"/>
          </a:xfrm>
          <a:prstGeom prst="roundRect">
            <a:avLst>
              <a:gd name="adj" fmla="val 6667"/>
            </a:avLst>
          </a:prstGeom>
          <a:solidFill>
            <a:srgbClr val="10264A"/>
          </a:solidFill>
          <a:ln w="12700">
            <a:solidFill>
              <a:srgbClr val="1A3560"/>
            </a:solidFill>
            <a:prstDash val="solid"/>
          </a:ln>
        </p:spPr>
      </p:sp>
      <p:sp>
        <p:nvSpPr>
          <p:cNvPr id="15" name="Text 12"/>
          <p:cNvSpPr txBox="1"/>
          <p:nvPr/>
        </p:nvSpPr>
        <p:spPr>
          <a:xfrm>
            <a:off x="9210294" y="2103120"/>
            <a:ext cx="2292858" cy="685800"/>
          </a:xfrm>
          <a:prstGeom prst="rect">
            <a:avLst/>
          </a:prstGeom>
          <a:noFill/>
          <a:ln/>
        </p:spPr>
        <p:txBody>
          <a:bodyPr wrap="square" lIns="0" tIns="0" rIns="0" bIns="0" rtlCol="0" anchor="ctr"/>
          <a:lstStyle/>
          <a:p>
            <a:pPr algn="l" indent="0" marL="0">
              <a:buNone/>
            </a:pPr>
            <a:r>
              <a:rPr lang="en-US" sz="2600" b="1" dirty="0">
                <a:solidFill>
                  <a:srgbClr val="B8A2FF"/>
                </a:solidFill>
                <a:latin typeface="Calibri" pitchFamily="34" charset="0"/>
                <a:ea typeface="Calibri" pitchFamily="34" charset="-122"/>
                <a:cs typeface="Calibri" pitchFamily="34" charset="-120"/>
              </a:rPr>
              <a:t>2 models</a:t>
            </a:r>
            <a:endParaRPr lang="en-US" sz="2600" dirty="0"/>
          </a:p>
        </p:txBody>
      </p:sp>
      <p:sp>
        <p:nvSpPr>
          <p:cNvPr id="16" name="Text 13"/>
          <p:cNvSpPr txBox="1"/>
          <p:nvPr/>
        </p:nvSpPr>
        <p:spPr>
          <a:xfrm>
            <a:off x="9210294" y="2770632"/>
            <a:ext cx="2292858"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Logistic Regression + Random Forest</a:t>
            </a:r>
            <a:endParaRPr lang="en-US" sz="1100" dirty="0"/>
          </a:p>
        </p:txBody>
      </p:sp>
      <p:sp>
        <p:nvSpPr>
          <p:cNvPr id="17" name="Text 14"/>
          <p:cNvSpPr txBox="1"/>
          <p:nvPr/>
        </p:nvSpPr>
        <p:spPr>
          <a:xfrm>
            <a:off x="548640" y="4206240"/>
            <a:ext cx="11091672" cy="2194560"/>
          </a:xfrm>
          <a:prstGeom prst="rect">
            <a:avLst/>
          </a:prstGeom>
          <a:noFill/>
          <a:ln/>
        </p:spPr>
        <p:txBody>
          <a:bodyPr wrap="square" lIns="0" tIns="0" rIns="0" bIns="0" rtlCol="0" anchor="t"/>
          <a:lstStyle/>
          <a:p>
            <a:pPr indent="0" marL="0">
              <a:lnSpc>
                <a:spcPct val="135000"/>
              </a:lnSpc>
              <a:buNone/>
            </a:pPr>
            <a:r>
              <a:rPr lang="en-US" sz="1500" b="1" dirty="0">
                <a:solidFill>
                  <a:srgbClr val="E8EEF9"/>
                </a:solidFill>
                <a:latin typeface="Calibri" pitchFamily="34" charset="0"/>
                <a:ea typeface="Calibri" pitchFamily="34" charset="-122"/>
                <a:cs typeface="Calibri" pitchFamily="34" charset="-120"/>
              </a:rPr>
              <a:t>Predictors: </a:t>
            </a:r>
            <a:pPr indent="0" marL="0">
              <a:lnSpc>
                <a:spcPct val="135000"/>
              </a:lnSpc>
              <a:buNone/>
            </a:pPr>
            <a:r>
              <a:rPr lang="en-US" sz="1500" dirty="0">
                <a:solidFill>
                  <a:srgbClr val="A9B8D3"/>
                </a:solidFill>
                <a:latin typeface="Calibri" pitchFamily="34" charset="0"/>
                <a:ea typeface="Calibri" pitchFamily="34" charset="-122"/>
                <a:cs typeface="Calibri" pitchFamily="34" charset="-120"/>
              </a:rPr>
              <a:t>event type, region, season, storm duration
</a:t>
            </a:r>
            <a:pPr indent="0" marL="0">
              <a:lnSpc>
                <a:spcPct val="135000"/>
              </a:lnSpc>
              <a:buNone/>
            </a:pPr>
            <a:r>
              <a:rPr lang="en-US" sz="1500" b="1" dirty="0">
                <a:solidFill>
                  <a:srgbClr val="E8EEF9"/>
                </a:solidFill>
                <a:latin typeface="Calibri" pitchFamily="34" charset="0"/>
                <a:ea typeface="Calibri" pitchFamily="34" charset="-122"/>
                <a:cs typeface="Calibri" pitchFamily="34" charset="-120"/>
              </a:rPr>
              <a:t>Target: </a:t>
            </a:r>
            <a:pPr indent="0" marL="0">
              <a:lnSpc>
                <a:spcPct val="135000"/>
              </a:lnSpc>
              <a:buNone/>
            </a:pPr>
            <a:r>
              <a:rPr lang="en-US" sz="1500" dirty="0">
                <a:solidFill>
                  <a:srgbClr val="A9B8D3"/>
                </a:solidFill>
                <a:latin typeface="Calibri" pitchFamily="34" charset="0"/>
                <a:ea typeface="Calibri" pitchFamily="34" charset="-122"/>
                <a:cs typeface="Calibri" pitchFamily="34" charset="-120"/>
              </a:rPr>
              <a:t>did the event have any recorded property/crop damage?
</a:t>
            </a:r>
            <a:pPr indent="0" marL="0">
              <a:lnSpc>
                <a:spcPct val="135000"/>
              </a:lnSpc>
              <a:buNone/>
            </a:pPr>
            <a:r>
              <a:rPr lang="en-US" sz="1500" b="1" dirty="0">
                <a:solidFill>
                  <a:srgbClr val="E8EEF9"/>
                </a:solidFill>
                <a:latin typeface="Calibri" pitchFamily="34" charset="0"/>
                <a:ea typeface="Calibri" pitchFamily="34" charset="-122"/>
                <a:cs typeface="Calibri" pitchFamily="34" charset="-120"/>
              </a:rPr>
              <a:t>Evaluation: </a:t>
            </a:r>
            <a:pPr indent="0" marL="0">
              <a:lnSpc>
                <a:spcPct val="135000"/>
              </a:lnSpc>
              <a:buNone/>
            </a:pPr>
            <a:r>
              <a:rPr lang="en-US" sz="1500" dirty="0">
                <a:solidFill>
                  <a:srgbClr val="A9B8D3"/>
                </a:solidFill>
                <a:latin typeface="Calibri" pitchFamily="34" charset="0"/>
                <a:ea typeface="Calibri" pitchFamily="34" charset="-122"/>
                <a:cs typeface="Calibri" pitchFamily="34" charset="-120"/>
              </a:rPr>
              <a:t>Average Precision (PR-AUC) alongside ROC-AUC, because the positive class is only ~23% of events
</a:t>
            </a:r>
            <a:pPr indent="0" marL="0">
              <a:lnSpc>
                <a:spcPct val="135000"/>
              </a:lnSpc>
              <a:buNone/>
            </a:pPr>
            <a:r>
              <a:rPr lang="en-US" sz="1500" b="1" dirty="0">
                <a:solidFill>
                  <a:srgbClr val="E8EEF9"/>
                </a:solidFill>
                <a:latin typeface="Calibri" pitchFamily="34" charset="0"/>
                <a:ea typeface="Calibri" pitchFamily="34" charset="-122"/>
                <a:cs typeface="Calibri" pitchFamily="34" charset="-120"/>
              </a:rPr>
              <a:t>Split: </a:t>
            </a:r>
            <a:pPr indent="0" marL="0">
              <a:lnSpc>
                <a:spcPct val="135000"/>
              </a:lnSpc>
              <a:buNone/>
            </a:pPr>
            <a:r>
              <a:rPr lang="en-US" sz="1500" dirty="0">
                <a:solidFill>
                  <a:srgbClr val="A9B8D3"/>
                </a:solidFill>
                <a:latin typeface="Calibri" pitchFamily="34" charset="0"/>
                <a:ea typeface="Calibri" pitchFamily="34" charset="-122"/>
                <a:cs typeface="Calibri" pitchFamily="34" charset="-120"/>
              </a:rPr>
              <a:t>grouped by storm episode (EPISODE_ID), not by row — events from the same storm system share near-identical characteristics, so a row-level split would leak near-duplicates across train and test.</a:t>
            </a:r>
            <a:endParaRPr lang="en-US" sz="1500" dirty="0"/>
          </a:p>
        </p:txBody>
      </p:sp>
      <p:sp>
        <p:nvSpPr>
          <p:cNvPr id="18" name="Text 15"/>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9" name="Text 16"/>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RESULTS</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Both Models Beat the Baseline</a:t>
            </a:r>
            <a:endParaRPr lang="en-US" sz="3200" dirty="0"/>
          </a:p>
        </p:txBody>
      </p:sp>
      <p:sp>
        <p:nvSpPr>
          <p:cNvPr id="5" name="Shape 2"/>
          <p:cNvSpPr/>
          <p:nvPr/>
        </p:nvSpPr>
        <p:spPr>
          <a:xfrm>
            <a:off x="548640" y="1554480"/>
            <a:ext cx="6675120" cy="4343400"/>
          </a:xfrm>
          <a:prstGeom prst="roundRect">
            <a:avLst>
              <a:gd name="adj" fmla="val 2526"/>
            </a:avLst>
          </a:prstGeom>
          <a:solidFill>
            <a:srgbClr val="FFFFFF"/>
          </a:solidFill>
          <a:ln/>
          <a:effectLst>
            <a:outerShdw sx="100000" sy="100000" kx="0" ky="0" algn="bl" rotWithShape="0" blurRad="152400" dist="50800" dir="5400000">
              <a:srgbClr val="000000">
                <a:alpha val="35000"/>
              </a:srgbClr>
            </a:outerShdw>
          </a:effectLst>
        </p:spPr>
      </p:sp>
      <p:pic>
        <p:nvPicPr>
          <p:cNvPr id="6" name="Image 1" descr="/home/claude/deck_assets/chart_model_perf.png">    </p:cNvPr>
          <p:cNvPicPr>
            <a:picLocks noChangeAspect="1"/>
          </p:cNvPicPr>
          <p:nvPr/>
        </p:nvPicPr>
        <p:blipFill>
          <a:blip r:embed="rId2"/>
          <a:stretch>
            <a:fillRect/>
          </a:stretch>
        </p:blipFill>
        <p:spPr>
          <a:xfrm>
            <a:off x="731520" y="1783080"/>
            <a:ext cx="6309360" cy="3886200"/>
          </a:xfrm>
          <a:prstGeom prst="rect">
            <a:avLst/>
          </a:prstGeom>
        </p:spPr>
      </p:pic>
      <p:sp>
        <p:nvSpPr>
          <p:cNvPr id="7" name="Shape 3"/>
          <p:cNvSpPr/>
          <p:nvPr/>
        </p:nvSpPr>
        <p:spPr>
          <a:xfrm>
            <a:off x="8138160" y="1554480"/>
            <a:ext cx="3520440" cy="1371600"/>
          </a:xfrm>
          <a:prstGeom prst="roundRect">
            <a:avLst>
              <a:gd name="adj" fmla="val 6667"/>
            </a:avLst>
          </a:prstGeom>
          <a:solidFill>
            <a:srgbClr val="10264A"/>
          </a:solidFill>
          <a:ln w="12700">
            <a:solidFill>
              <a:srgbClr val="1A3560"/>
            </a:solidFill>
            <a:prstDash val="solid"/>
          </a:ln>
        </p:spPr>
      </p:sp>
      <p:sp>
        <p:nvSpPr>
          <p:cNvPr id="8" name="Text 4"/>
          <p:cNvSpPr txBox="1"/>
          <p:nvPr/>
        </p:nvSpPr>
        <p:spPr>
          <a:xfrm>
            <a:off x="8275320" y="1691640"/>
            <a:ext cx="3246120" cy="685800"/>
          </a:xfrm>
          <a:prstGeom prst="rect">
            <a:avLst/>
          </a:prstGeom>
          <a:noFill/>
          <a:ln/>
        </p:spPr>
        <p:txBody>
          <a:bodyPr wrap="square" lIns="0" tIns="0" rIns="0" bIns="0" rtlCol="0" anchor="ctr"/>
          <a:lstStyle/>
          <a:p>
            <a:pPr algn="l" indent="0" marL="0">
              <a:buNone/>
            </a:pPr>
            <a:r>
              <a:rPr lang="en-US" sz="2600" b="1" dirty="0">
                <a:solidFill>
                  <a:srgbClr val="2DD4BF"/>
                </a:solidFill>
                <a:latin typeface="Calibri" pitchFamily="34" charset="0"/>
                <a:ea typeface="Calibri" pitchFamily="34" charset="-122"/>
                <a:cs typeface="Calibri" pitchFamily="34" charset="-120"/>
              </a:rPr>
              <a:t>0.880</a:t>
            </a:r>
            <a:endParaRPr lang="en-US" sz="2600" dirty="0"/>
          </a:p>
        </p:txBody>
      </p:sp>
      <p:sp>
        <p:nvSpPr>
          <p:cNvPr id="9" name="Text 5"/>
          <p:cNvSpPr txBox="1"/>
          <p:nvPr/>
        </p:nvSpPr>
        <p:spPr>
          <a:xfrm>
            <a:off x="8275320" y="2359152"/>
            <a:ext cx="3246120"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Random Forest — ROC-AUC</a:t>
            </a:r>
            <a:endParaRPr lang="en-US" sz="1100" dirty="0"/>
          </a:p>
        </p:txBody>
      </p:sp>
      <p:sp>
        <p:nvSpPr>
          <p:cNvPr id="10" name="Shape 6"/>
          <p:cNvSpPr/>
          <p:nvPr/>
        </p:nvSpPr>
        <p:spPr>
          <a:xfrm>
            <a:off x="8138160" y="3063240"/>
            <a:ext cx="3520440" cy="1371600"/>
          </a:xfrm>
          <a:prstGeom prst="roundRect">
            <a:avLst>
              <a:gd name="adj" fmla="val 6667"/>
            </a:avLst>
          </a:prstGeom>
          <a:solidFill>
            <a:srgbClr val="10264A"/>
          </a:solidFill>
          <a:ln w="12700">
            <a:solidFill>
              <a:srgbClr val="1A3560"/>
            </a:solidFill>
            <a:prstDash val="solid"/>
          </a:ln>
        </p:spPr>
      </p:sp>
      <p:sp>
        <p:nvSpPr>
          <p:cNvPr id="11" name="Text 7"/>
          <p:cNvSpPr txBox="1"/>
          <p:nvPr/>
        </p:nvSpPr>
        <p:spPr>
          <a:xfrm>
            <a:off x="8275320" y="3200400"/>
            <a:ext cx="3246120" cy="685800"/>
          </a:xfrm>
          <a:prstGeom prst="rect">
            <a:avLst/>
          </a:prstGeom>
          <a:noFill/>
          <a:ln/>
        </p:spPr>
        <p:txBody>
          <a:bodyPr wrap="square" lIns="0" tIns="0" rIns="0" bIns="0" rtlCol="0" anchor="ctr"/>
          <a:lstStyle/>
          <a:p>
            <a:pPr algn="l" indent="0" marL="0">
              <a:buNone/>
            </a:pPr>
            <a:r>
              <a:rPr lang="en-US" sz="2600" b="1" dirty="0">
                <a:solidFill>
                  <a:srgbClr val="2DD4BF"/>
                </a:solidFill>
                <a:latin typeface="Calibri" pitchFamily="34" charset="0"/>
                <a:ea typeface="Calibri" pitchFamily="34" charset="-122"/>
                <a:cs typeface="Calibri" pitchFamily="34" charset="-120"/>
              </a:rPr>
              <a:t>0.669</a:t>
            </a:r>
            <a:endParaRPr lang="en-US" sz="2600" dirty="0"/>
          </a:p>
        </p:txBody>
      </p:sp>
      <p:sp>
        <p:nvSpPr>
          <p:cNvPr id="12" name="Text 8"/>
          <p:cNvSpPr txBox="1"/>
          <p:nvPr/>
        </p:nvSpPr>
        <p:spPr>
          <a:xfrm>
            <a:off x="8275320" y="3867912"/>
            <a:ext cx="3246120"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Random Forest — Avg. Precision</a:t>
            </a:r>
            <a:endParaRPr lang="en-US" sz="1100" dirty="0"/>
          </a:p>
        </p:txBody>
      </p:sp>
      <p:sp>
        <p:nvSpPr>
          <p:cNvPr id="13" name="Shape 9"/>
          <p:cNvSpPr/>
          <p:nvPr/>
        </p:nvSpPr>
        <p:spPr>
          <a:xfrm>
            <a:off x="8138160" y="4572000"/>
            <a:ext cx="3520440" cy="1371600"/>
          </a:xfrm>
          <a:prstGeom prst="roundRect">
            <a:avLst>
              <a:gd name="adj" fmla="val 6667"/>
            </a:avLst>
          </a:prstGeom>
          <a:solidFill>
            <a:srgbClr val="10264A"/>
          </a:solidFill>
          <a:ln w="12700">
            <a:solidFill>
              <a:srgbClr val="1A3560"/>
            </a:solidFill>
            <a:prstDash val="solid"/>
          </a:ln>
        </p:spPr>
      </p:sp>
      <p:sp>
        <p:nvSpPr>
          <p:cNvPr id="14" name="Text 10"/>
          <p:cNvSpPr txBox="1"/>
          <p:nvPr/>
        </p:nvSpPr>
        <p:spPr>
          <a:xfrm>
            <a:off x="8275320" y="4709160"/>
            <a:ext cx="3246120" cy="685800"/>
          </a:xfrm>
          <a:prstGeom prst="rect">
            <a:avLst/>
          </a:prstGeom>
          <a:noFill/>
          <a:ln/>
        </p:spPr>
        <p:txBody>
          <a:bodyPr wrap="square" lIns="0" tIns="0" rIns="0" bIns="0" rtlCol="0" anchor="ctr"/>
          <a:lstStyle/>
          <a:p>
            <a:pPr algn="l" indent="0" marL="0">
              <a:buNone/>
            </a:pPr>
            <a:r>
              <a:rPr lang="en-US" sz="2600" b="1" dirty="0">
                <a:solidFill>
                  <a:srgbClr val="A9B8D3"/>
                </a:solidFill>
                <a:latin typeface="Calibri" pitchFamily="34" charset="0"/>
                <a:ea typeface="Calibri" pitchFamily="34" charset="-122"/>
                <a:cs typeface="Calibri" pitchFamily="34" charset="-120"/>
              </a:rPr>
              <a:t>0.500</a:t>
            </a:r>
            <a:endParaRPr lang="en-US" sz="2600" dirty="0"/>
          </a:p>
        </p:txBody>
      </p:sp>
      <p:sp>
        <p:nvSpPr>
          <p:cNvPr id="15" name="Text 11"/>
          <p:cNvSpPr txBox="1"/>
          <p:nvPr/>
        </p:nvSpPr>
        <p:spPr>
          <a:xfrm>
            <a:off x="8275320" y="5376672"/>
            <a:ext cx="3246120" cy="502920"/>
          </a:xfrm>
          <a:prstGeom prst="rect">
            <a:avLst/>
          </a:prstGeom>
          <a:noFill/>
          <a:ln/>
        </p:spPr>
        <p:txBody>
          <a:bodyPr wrap="square" lIns="0" tIns="0" rIns="0" bIns="0" rtlCol="0" anchor="ctr"/>
          <a:lstStyle/>
          <a:p>
            <a:pPr algn="l" indent="0" marL="0">
              <a:buNone/>
            </a:pPr>
            <a:r>
              <a:rPr lang="en-US" sz="1100" dirty="0">
                <a:solidFill>
                  <a:srgbClr val="A9B8D3"/>
                </a:solidFill>
                <a:latin typeface="Calibri" pitchFamily="34" charset="0"/>
                <a:ea typeface="Calibri" pitchFamily="34" charset="-122"/>
                <a:cs typeface="Calibri" pitchFamily="34" charset="-120"/>
              </a:rPr>
              <a:t>No-skill baseline (ROC-AUC)</a:t>
            </a:r>
            <a:endParaRPr lang="en-US" sz="1100" dirty="0"/>
          </a:p>
        </p:txBody>
      </p:sp>
      <p:sp>
        <p:nvSpPr>
          <p:cNvPr id="16" name="Text 12"/>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7" name="Text 13"/>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RESULTS</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What Actually Predicts Damage</a:t>
            </a:r>
            <a:endParaRPr lang="en-US" sz="3200" dirty="0"/>
          </a:p>
        </p:txBody>
      </p:sp>
      <p:sp>
        <p:nvSpPr>
          <p:cNvPr id="5" name="Shape 2"/>
          <p:cNvSpPr/>
          <p:nvPr/>
        </p:nvSpPr>
        <p:spPr>
          <a:xfrm>
            <a:off x="548640" y="1554480"/>
            <a:ext cx="6675120" cy="4343400"/>
          </a:xfrm>
          <a:prstGeom prst="roundRect">
            <a:avLst>
              <a:gd name="adj" fmla="val 2526"/>
            </a:avLst>
          </a:prstGeom>
          <a:solidFill>
            <a:srgbClr val="FFFFFF"/>
          </a:solidFill>
          <a:ln/>
          <a:effectLst>
            <a:outerShdw sx="100000" sy="100000" kx="0" ky="0" algn="bl" rotWithShape="0" blurRad="152400" dist="50800" dir="5400000">
              <a:srgbClr val="000000">
                <a:alpha val="35000"/>
              </a:srgbClr>
            </a:outerShdw>
          </a:effectLst>
        </p:spPr>
      </p:sp>
      <p:pic>
        <p:nvPicPr>
          <p:cNvPr id="6" name="Image 1" descr="/home/claude/deck_assets/chart_feature_importance.png">    </p:cNvPr>
          <p:cNvPicPr>
            <a:picLocks noChangeAspect="1"/>
          </p:cNvPicPr>
          <p:nvPr/>
        </p:nvPicPr>
        <p:blipFill>
          <a:blip r:embed="rId2"/>
          <a:stretch>
            <a:fillRect/>
          </a:stretch>
        </p:blipFill>
        <p:spPr>
          <a:xfrm>
            <a:off x="731520" y="1783080"/>
            <a:ext cx="6309360" cy="3886200"/>
          </a:xfrm>
          <a:prstGeom prst="rect">
            <a:avLst/>
          </a:prstGeom>
        </p:spPr>
      </p:pic>
      <p:sp>
        <p:nvSpPr>
          <p:cNvPr id="7" name="Shape 3"/>
          <p:cNvSpPr/>
          <p:nvPr/>
        </p:nvSpPr>
        <p:spPr>
          <a:xfrm>
            <a:off x="8138160" y="1554480"/>
            <a:ext cx="3520440" cy="4343400"/>
          </a:xfrm>
          <a:prstGeom prst="roundRect">
            <a:avLst>
              <a:gd name="adj" fmla="val 3117"/>
            </a:avLst>
          </a:prstGeom>
          <a:solidFill>
            <a:srgbClr val="10264A"/>
          </a:solidFill>
          <a:ln/>
          <a:effectLst>
            <a:outerShdw sx="100000" sy="100000" kx="0" ky="0" algn="bl" rotWithShape="0" blurRad="152400" dist="50800" dir="5400000">
              <a:srgbClr val="000000">
                <a:alpha val="35000"/>
              </a:srgbClr>
            </a:outerShdw>
          </a:effectLst>
        </p:spPr>
      </p:sp>
      <p:sp>
        <p:nvSpPr>
          <p:cNvPr id="8" name="Shape 4"/>
          <p:cNvSpPr/>
          <p:nvPr/>
        </p:nvSpPr>
        <p:spPr>
          <a:xfrm>
            <a:off x="8138160" y="1554480"/>
            <a:ext cx="3520440" cy="4343400"/>
          </a:xfrm>
          <a:prstGeom prst="roundRect">
            <a:avLst>
              <a:gd name="adj" fmla="val 3117"/>
            </a:avLst>
          </a:prstGeom>
          <a:ln w="15875">
            <a:solidFill>
              <a:srgbClr val="2DD4BF"/>
            </a:solidFill>
            <a:prstDash val="solid"/>
          </a:ln>
        </p:spPr>
      </p:sp>
      <p:sp>
        <p:nvSpPr>
          <p:cNvPr id="9" name="Text 5"/>
          <p:cNvSpPr txBox="1"/>
          <p:nvPr/>
        </p:nvSpPr>
        <p:spPr>
          <a:xfrm>
            <a:off x="8412480" y="1874520"/>
            <a:ext cx="2971800" cy="3703320"/>
          </a:xfrm>
          <a:prstGeom prst="rect">
            <a:avLst/>
          </a:prstGeom>
          <a:noFill/>
          <a:ln/>
        </p:spPr>
        <p:txBody>
          <a:bodyPr wrap="square" lIns="0" tIns="0" rIns="0" bIns="0" rtlCol="0" anchor="t"/>
          <a:lstStyle/>
          <a:p>
            <a:pPr indent="0" marL="0">
              <a:lnSpc>
                <a:spcPct val="135000"/>
              </a:lnSpc>
              <a:buNone/>
            </a:pPr>
            <a:r>
              <a:rPr lang="en-US" sz="1500" b="1" dirty="0">
                <a:solidFill>
                  <a:srgbClr val="2DD4BF"/>
                </a:solidFill>
                <a:latin typeface="Calibri" pitchFamily="34" charset="0"/>
                <a:ea typeface="Calibri" pitchFamily="34" charset="-122"/>
                <a:cs typeface="Calibri" pitchFamily="34" charset="-120"/>
              </a:rPr>
              <a:t>Event type</a:t>
            </a:r>
            <a:pPr indent="0" marL="0">
              <a:lnSpc>
                <a:spcPct val="135000"/>
              </a:lnSpc>
              <a:buNone/>
            </a:pPr>
            <a:r>
              <a:rPr lang="en-US" sz="1500" dirty="0">
                <a:solidFill>
                  <a:srgbClr val="E8EEF9"/>
                </a:solidFill>
                <a:latin typeface="Calibri" pitchFamily="34" charset="0"/>
                <a:ea typeface="Calibri" pitchFamily="34" charset="-122"/>
                <a:cs typeface="Calibri" pitchFamily="34" charset="-120"/>
              </a:rPr>
              <a:t> is roughly </a:t>
            </a:r>
            <a:pPr indent="0" marL="0">
              <a:lnSpc>
                <a:spcPct val="135000"/>
              </a:lnSpc>
              <a:buNone/>
            </a:pPr>
            <a:r>
              <a:rPr lang="en-US" sz="1500" b="1" dirty="0">
                <a:solidFill>
                  <a:srgbClr val="2DD4BF"/>
                </a:solidFill>
                <a:latin typeface="Calibri" pitchFamily="34" charset="0"/>
                <a:ea typeface="Calibri" pitchFamily="34" charset="-122"/>
                <a:cs typeface="Calibri" pitchFamily="34" charset="-120"/>
              </a:rPr>
              <a:t>2.4×</a:t>
            </a:r>
            <a:pPr indent="0" marL="0">
              <a:lnSpc>
                <a:spcPct val="135000"/>
              </a:lnSpc>
              <a:buNone/>
            </a:pPr>
            <a:r>
              <a:rPr lang="en-US" sz="1500" dirty="0">
                <a:solidFill>
                  <a:srgbClr val="E8EEF9"/>
                </a:solidFill>
                <a:latin typeface="Calibri" pitchFamily="34" charset="0"/>
                <a:ea typeface="Calibri" pitchFamily="34" charset="-122"/>
                <a:cs typeface="Calibri" pitchFamily="34" charset="-120"/>
              </a:rPr>
              <a:t> more important than region in the model.
</a:t>
            </a:r>
            <a:pPr indent="0" marL="0">
              <a:lnSpc>
                <a:spcPct val="135000"/>
              </a:lnSpc>
              <a:buNone/>
            </a:pPr>
            <a:r>
              <a:rPr lang="en-US" sz="1500" dirty="0">
                <a:solidFill>
                  <a:srgbClr val="A9B8D3"/>
                </a:solidFill>
                <a:latin typeface="Calibri" pitchFamily="34" charset="0"/>
                <a:ea typeface="Calibri" pitchFamily="34" charset="-122"/>
                <a:cs typeface="Calibri" pitchFamily="34" charset="-120"/>
              </a:rPr>
              <a:t>That's predictive weight, not proof of cause — the model finds association in historical records, not a physical mechanism.</a:t>
            </a:r>
            <a:endParaRPr lang="en-US" sz="1500" dirty="0"/>
          </a:p>
        </p:txBody>
      </p:sp>
      <p:sp>
        <p:nvSpPr>
          <p:cNvPr id="10" name="Text 6"/>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1" name="Text 7"/>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RECOMMENDATIONS / ETHICAL CONSIDERATIONS</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Who This Affects — and Where It Could Go Wrong</a:t>
            </a:r>
            <a:endParaRPr lang="en-US" sz="3200" dirty="0"/>
          </a:p>
        </p:txBody>
      </p:sp>
      <p:sp>
        <p:nvSpPr>
          <p:cNvPr id="5" name="Shape 2"/>
          <p:cNvSpPr/>
          <p:nvPr/>
        </p:nvSpPr>
        <p:spPr>
          <a:xfrm>
            <a:off x="548640" y="1645920"/>
            <a:ext cx="5257800" cy="4251960"/>
          </a:xfrm>
          <a:prstGeom prst="roundRect">
            <a:avLst>
              <a:gd name="adj" fmla="val 2581"/>
            </a:avLst>
          </a:prstGeom>
          <a:solidFill>
            <a:srgbClr val="10264A"/>
          </a:solidFill>
          <a:ln/>
          <a:effectLst>
            <a:outerShdw sx="100000" sy="100000" kx="0" ky="0" algn="bl" rotWithShape="0" blurRad="152400" dist="50800" dir="5400000">
              <a:srgbClr val="000000">
                <a:alpha val="35000"/>
              </a:srgbClr>
            </a:outerShdw>
          </a:effectLst>
        </p:spPr>
      </p:sp>
      <p:sp>
        <p:nvSpPr>
          <p:cNvPr id="6" name="Text 3"/>
          <p:cNvSpPr txBox="1"/>
          <p:nvPr/>
        </p:nvSpPr>
        <p:spPr>
          <a:xfrm>
            <a:off x="822960" y="1901952"/>
            <a:ext cx="4709160" cy="365760"/>
          </a:xfrm>
          <a:prstGeom prst="rect">
            <a:avLst/>
          </a:prstGeom>
          <a:noFill/>
          <a:ln/>
        </p:spPr>
        <p:txBody>
          <a:bodyPr wrap="square" lIns="0" tIns="0" rIns="0" bIns="0" rtlCol="0" anchor="ctr"/>
          <a:lstStyle/>
          <a:p>
            <a:pPr indent="0" marL="0">
              <a:buNone/>
            </a:pPr>
            <a:r>
              <a:rPr lang="en-US" sz="1100" b="1" spc="150" kern="0" dirty="0">
                <a:solidFill>
                  <a:srgbClr val="2DD4BF"/>
                </a:solidFill>
                <a:latin typeface="Calibri" pitchFamily="34" charset="0"/>
                <a:ea typeface="Calibri" pitchFamily="34" charset="-122"/>
                <a:cs typeface="Calibri" pitchFamily="34" charset="-120"/>
              </a:rPr>
              <a:t>STAKEHOLDER IMPACT</a:t>
            </a:r>
            <a:endParaRPr lang="en-US" sz="1100" dirty="0"/>
          </a:p>
        </p:txBody>
      </p:sp>
      <p:sp>
        <p:nvSpPr>
          <p:cNvPr id="7" name="Text 4"/>
          <p:cNvSpPr txBox="1"/>
          <p:nvPr/>
        </p:nvSpPr>
        <p:spPr>
          <a:xfrm>
            <a:off x="822960" y="2331720"/>
            <a:ext cx="4709160" cy="3291840"/>
          </a:xfrm>
          <a:prstGeom prst="rect">
            <a:avLst/>
          </a:prstGeom>
          <a:noFill/>
          <a:ln/>
        </p:spPr>
        <p:txBody>
          <a:bodyPr wrap="square" lIns="0" tIns="0" rIns="0" bIns="0" rtlCol="0" anchor="t"/>
          <a:lstStyle/>
          <a:p>
            <a:pPr indent="0" marL="0">
              <a:lnSpc>
                <a:spcPct val="130000"/>
              </a:lnSpc>
              <a:buNone/>
            </a:pPr>
            <a:r>
              <a:rPr lang="en-US" sz="1450" dirty="0">
                <a:solidFill>
                  <a:srgbClr val="E8EEF9"/>
                </a:solidFill>
                <a:latin typeface="Calibri" pitchFamily="34" charset="0"/>
                <a:ea typeface="Calibri" pitchFamily="34" charset="-122"/>
                <a:cs typeface="Calibri" pitchFamily="34" charset="-120"/>
              </a:rPr>
              <a:t>Emergency managers, local governments, and insurers could use these patterns to prepare and allocate resources. The risk: over-relying on results for storm types or regions that are rare or less consistently recorded.</a:t>
            </a:r>
            <a:endParaRPr lang="en-US" sz="1450" dirty="0"/>
          </a:p>
        </p:txBody>
      </p:sp>
      <p:sp>
        <p:nvSpPr>
          <p:cNvPr id="8" name="Shape 5"/>
          <p:cNvSpPr/>
          <p:nvPr/>
        </p:nvSpPr>
        <p:spPr>
          <a:xfrm>
            <a:off x="6263640" y="1645920"/>
            <a:ext cx="5257800" cy="4251960"/>
          </a:xfrm>
          <a:prstGeom prst="roundRect">
            <a:avLst>
              <a:gd name="adj" fmla="val 2581"/>
            </a:avLst>
          </a:prstGeom>
          <a:solidFill>
            <a:srgbClr val="10264A"/>
          </a:solidFill>
          <a:ln/>
          <a:effectLst>
            <a:outerShdw sx="100000" sy="100000" kx="0" ky="0" algn="bl" rotWithShape="0" blurRad="152400" dist="50800" dir="5400000">
              <a:srgbClr val="000000">
                <a:alpha val="35000"/>
              </a:srgbClr>
            </a:outerShdw>
          </a:effectLst>
        </p:spPr>
      </p:sp>
      <p:sp>
        <p:nvSpPr>
          <p:cNvPr id="9" name="Text 6"/>
          <p:cNvSpPr txBox="1"/>
          <p:nvPr/>
        </p:nvSpPr>
        <p:spPr>
          <a:xfrm>
            <a:off x="6537960" y="1901952"/>
            <a:ext cx="4709160" cy="365760"/>
          </a:xfrm>
          <a:prstGeom prst="rect">
            <a:avLst/>
          </a:prstGeom>
          <a:noFill/>
          <a:ln/>
        </p:spPr>
        <p:txBody>
          <a:bodyPr wrap="square" lIns="0" tIns="0" rIns="0" bIns="0" rtlCol="0" anchor="ctr"/>
          <a:lstStyle/>
          <a:p>
            <a:pPr indent="0" marL="0">
              <a:buNone/>
            </a:pPr>
            <a:r>
              <a:rPr lang="en-US" sz="1100" b="1" spc="150" kern="0" dirty="0">
                <a:solidFill>
                  <a:srgbClr val="B8A2FF"/>
                </a:solidFill>
                <a:latin typeface="Calibri" pitchFamily="34" charset="0"/>
                <a:ea typeface="Calibri" pitchFamily="34" charset="-122"/>
                <a:cs typeface="Calibri" pitchFamily="34" charset="-120"/>
              </a:rPr>
              <a:t>DATA ASSUMPTIONS &amp; BIAS</a:t>
            </a:r>
            <a:endParaRPr lang="en-US" sz="1100" dirty="0"/>
          </a:p>
        </p:txBody>
      </p:sp>
      <p:sp>
        <p:nvSpPr>
          <p:cNvPr id="10" name="Text 7"/>
          <p:cNvSpPr txBox="1"/>
          <p:nvPr/>
        </p:nvSpPr>
        <p:spPr>
          <a:xfrm>
            <a:off x="6537960" y="2331720"/>
            <a:ext cx="4709160" cy="3291840"/>
          </a:xfrm>
          <a:prstGeom prst="rect">
            <a:avLst/>
          </a:prstGeom>
          <a:noFill/>
          <a:ln/>
        </p:spPr>
        <p:txBody>
          <a:bodyPr wrap="square" lIns="0" tIns="0" rIns="0" bIns="0" rtlCol="0" anchor="t"/>
          <a:lstStyle/>
          <a:p>
            <a:pPr indent="0" marL="0">
              <a:lnSpc>
                <a:spcPct val="130000"/>
              </a:lnSpc>
              <a:buNone/>
            </a:pPr>
            <a:r>
              <a:rPr lang="en-US" sz="1450" dirty="0">
                <a:solidFill>
                  <a:srgbClr val="E8EEF9"/>
                </a:solidFill>
                <a:latin typeface="Calibri" pitchFamily="34" charset="0"/>
                <a:ea typeface="Calibri" pitchFamily="34" charset="-122"/>
                <a:cs typeface="Calibri" pitchFamily="34" charset="-120"/>
              </a:rPr>
              <a:t>The model assumes NOAA's historical records are accurate and complete. Reporting practices vary by storm type and have changed over time, and the model assumes future events follow past patterns — a limitation we state plainly wherever these results are used.</a:t>
            </a:r>
            <a:endParaRPr lang="en-US" sz="1450" dirty="0"/>
          </a:p>
        </p:txBody>
      </p:sp>
      <p:sp>
        <p:nvSpPr>
          <p:cNvPr id="11" name="Text 8"/>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2" name="Text 9"/>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0F1F"/>
        </a:solidFill>
      </p:bgPr>
    </p:bg>
    <p:spTree>
      <p:nvGrpSpPr>
        <p:cNvPr id="1" name=""/>
        <p:cNvGrpSpPr/>
        <p:nvPr/>
      </p:nvGrpSpPr>
      <p:grpSpPr>
        <a:xfrm>
          <a:off x="0" y="0"/>
          <a:ext cx="0" cy="0"/>
          <a:chOff x="0" y="0"/>
          <a:chExt cx="0" cy="0"/>
        </a:xfrm>
      </p:grpSpPr>
      <p:pic>
        <p:nvPicPr>
          <p:cNvPr id="2" name="Image 0" descr="/home/claude/deck_assets/bg_hero.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CONCLUSION</a:t>
            </a:r>
            <a:endParaRPr lang="en-US" sz="1200" dirty="0"/>
          </a:p>
        </p:txBody>
      </p:sp>
      <p:sp>
        <p:nvSpPr>
          <p:cNvPr id="4" name="Text 1"/>
          <p:cNvSpPr txBox="1"/>
          <p:nvPr/>
        </p:nvSpPr>
        <p:spPr>
          <a:xfrm>
            <a:off x="548640" y="685800"/>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Back to the Real Question</a:t>
            </a:r>
            <a:endParaRPr lang="en-US" sz="3200" dirty="0"/>
          </a:p>
        </p:txBody>
      </p:sp>
      <p:sp>
        <p:nvSpPr>
          <p:cNvPr id="5" name="Text 2"/>
          <p:cNvSpPr txBox="1"/>
          <p:nvPr/>
        </p:nvSpPr>
        <p:spPr>
          <a:xfrm>
            <a:off x="548640" y="1737360"/>
            <a:ext cx="6492240" cy="2011680"/>
          </a:xfrm>
          <a:prstGeom prst="rect">
            <a:avLst/>
          </a:prstGeom>
          <a:noFill/>
          <a:ln/>
        </p:spPr>
        <p:txBody>
          <a:bodyPr wrap="square" lIns="0" tIns="0" rIns="0" bIns="0" rtlCol="0" anchor="t"/>
          <a:lstStyle/>
          <a:p>
            <a:pPr indent="0" marL="0">
              <a:lnSpc>
                <a:spcPct val="140000"/>
              </a:lnSpc>
              <a:buNone/>
            </a:pPr>
            <a:r>
              <a:rPr lang="en-US" sz="1900" dirty="0">
                <a:solidFill>
                  <a:srgbClr val="E8EEF9"/>
                </a:solidFill>
                <a:latin typeface="Calibri" pitchFamily="34" charset="0"/>
                <a:ea typeface="Calibri" pitchFamily="34" charset="-122"/>
                <a:cs typeface="Calibri" pitchFamily="34" charset="-120"/>
              </a:rPr>
              <a:t>Our interest was never just whether a storm happens — it was what it costs once it does. </a:t>
            </a:r>
            <a:pPr indent="0" marL="0">
              <a:lnSpc>
                <a:spcPct val="140000"/>
              </a:lnSpc>
              <a:buNone/>
            </a:pPr>
            <a:r>
              <a:rPr lang="en-US" sz="1900" b="1" i="1" dirty="0">
                <a:solidFill>
                  <a:srgbClr val="2DD4BF"/>
                </a:solidFill>
                <a:latin typeface="Calibri" pitchFamily="34" charset="0"/>
                <a:ea typeface="Calibri" pitchFamily="34" charset="-122"/>
                <a:cs typeface="Calibri" pitchFamily="34" charset="-120"/>
              </a:rPr>
              <a:t>Frequency tells you what's common, not what's costly.</a:t>
            </a:r>
            <a:endParaRPr lang="en-US" sz="1900" dirty="0"/>
          </a:p>
        </p:txBody>
      </p:sp>
      <p:sp>
        <p:nvSpPr>
          <p:cNvPr id="6" name="Text 3"/>
          <p:cNvSpPr txBox="1"/>
          <p:nvPr/>
        </p:nvSpPr>
        <p:spPr>
          <a:xfrm>
            <a:off x="548640" y="3749040"/>
            <a:ext cx="6492240" cy="2194560"/>
          </a:xfrm>
          <a:prstGeom prst="rect">
            <a:avLst/>
          </a:prstGeom>
          <a:noFill/>
          <a:ln/>
        </p:spPr>
        <p:txBody>
          <a:bodyPr wrap="square" lIns="0" tIns="0" rIns="0" bIns="0" rtlCol="0" anchor="t"/>
          <a:lstStyle/>
          <a:p>
            <a:pPr indent="0" marL="0">
              <a:lnSpc>
                <a:spcPct val="135000"/>
              </a:lnSpc>
              <a:buNone/>
            </a:pPr>
            <a:r>
              <a:rPr lang="en-US" sz="1450" dirty="0">
                <a:solidFill>
                  <a:srgbClr val="A9B8D3"/>
                </a:solidFill>
                <a:latin typeface="Calibri" pitchFamily="34" charset="0"/>
                <a:ea typeface="Calibri" pitchFamily="34" charset="-122"/>
                <a:cs typeface="Calibri" pitchFamily="34" charset="-120"/>
              </a:rPr>
              <a:t>Heat and Excessive Heat are among the most frequent events in the dataset, yet almost none carry a recorded economic outcome — while far rarer events like Strong Wind and Tornado are disproportionately tied to damage. As the mix of severe weather shifts, planning that leans on frequency alone risks preparing for the wrong thing.</a:t>
            </a:r>
            <a:endParaRPr lang="en-US" sz="1450" dirty="0"/>
          </a:p>
        </p:txBody>
      </p:sp>
      <p:sp>
        <p:nvSpPr>
          <p:cNvPr id="7" name="Shape 4"/>
          <p:cNvSpPr/>
          <p:nvPr/>
        </p:nvSpPr>
        <p:spPr>
          <a:xfrm>
            <a:off x="7772400" y="1737360"/>
            <a:ext cx="3886200" cy="4206240"/>
          </a:xfrm>
          <a:prstGeom prst="roundRect">
            <a:avLst>
              <a:gd name="adj" fmla="val 2824"/>
            </a:avLst>
          </a:prstGeom>
          <a:solidFill>
            <a:srgbClr val="10264A"/>
          </a:solidFill>
          <a:ln/>
          <a:effectLst>
            <a:outerShdw sx="100000" sy="100000" kx="0" ky="0" algn="bl" rotWithShape="0" blurRad="152400" dist="50800" dir="5400000">
              <a:srgbClr val="000000">
                <a:alpha val="35000"/>
              </a:srgbClr>
            </a:outerShdw>
          </a:effectLst>
        </p:spPr>
      </p:sp>
      <p:sp>
        <p:nvSpPr>
          <p:cNvPr id="8" name="Text 5"/>
          <p:cNvSpPr txBox="1"/>
          <p:nvPr/>
        </p:nvSpPr>
        <p:spPr>
          <a:xfrm>
            <a:off x="8046720" y="2011680"/>
            <a:ext cx="3337560" cy="365760"/>
          </a:xfrm>
          <a:prstGeom prst="rect">
            <a:avLst/>
          </a:prstGeom>
          <a:noFill/>
          <a:ln/>
        </p:spPr>
        <p:txBody>
          <a:bodyPr wrap="square" lIns="0" tIns="0" rIns="0" bIns="0" rtlCol="0" anchor="ctr"/>
          <a:lstStyle/>
          <a:p>
            <a:pPr indent="0" marL="0">
              <a:buNone/>
            </a:pPr>
            <a:r>
              <a:rPr lang="en-US" sz="1100" b="1" spc="150" kern="0" dirty="0">
                <a:solidFill>
                  <a:srgbClr val="B8A2FF"/>
                </a:solidFill>
                <a:latin typeface="Calibri" pitchFamily="34" charset="0"/>
                <a:ea typeface="Calibri" pitchFamily="34" charset="-122"/>
                <a:cs typeface="Calibri" pitchFamily="34" charset="-120"/>
              </a:rPr>
              <a:t>NEXT STEPS</a:t>
            </a:r>
            <a:endParaRPr lang="en-US" sz="1100" dirty="0"/>
          </a:p>
        </p:txBody>
      </p:sp>
      <p:sp>
        <p:nvSpPr>
          <p:cNvPr id="9" name="Shape 6"/>
          <p:cNvSpPr/>
          <p:nvPr/>
        </p:nvSpPr>
        <p:spPr>
          <a:xfrm>
            <a:off x="8046720" y="2468880"/>
            <a:ext cx="384048" cy="384048"/>
          </a:xfrm>
          <a:prstGeom prst="ellipse">
            <a:avLst/>
          </a:prstGeom>
          <a:solidFill>
            <a:srgbClr val="10264A"/>
          </a:solidFill>
          <a:ln w="19050">
            <a:solidFill>
              <a:srgbClr val="2DD4BF"/>
            </a:solidFill>
            <a:prstDash val="solid"/>
          </a:ln>
        </p:spPr>
      </p:sp>
      <p:sp>
        <p:nvSpPr>
          <p:cNvPr id="10" name="Text 7"/>
          <p:cNvSpPr txBox="1"/>
          <p:nvPr/>
        </p:nvSpPr>
        <p:spPr>
          <a:xfrm>
            <a:off x="8046720" y="245973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1</a:t>
            </a:r>
            <a:endParaRPr lang="en-US" sz="1500" dirty="0"/>
          </a:p>
        </p:txBody>
      </p:sp>
      <p:sp>
        <p:nvSpPr>
          <p:cNvPr id="11" name="Text 8"/>
          <p:cNvSpPr txBox="1"/>
          <p:nvPr/>
        </p:nvSpPr>
        <p:spPr>
          <a:xfrm>
            <a:off x="8549640" y="2395728"/>
            <a:ext cx="2834640" cy="960120"/>
          </a:xfrm>
          <a:prstGeom prst="rect">
            <a:avLst/>
          </a:prstGeom>
          <a:noFill/>
          <a:ln/>
        </p:spPr>
        <p:txBody>
          <a:bodyPr wrap="square" lIns="0" tIns="0" rIns="0" bIns="0" rtlCol="0" anchor="t"/>
          <a:lstStyle/>
          <a:p>
            <a:pPr indent="0" marL="0">
              <a:lnSpc>
                <a:spcPct val="125000"/>
              </a:lnSpc>
              <a:buNone/>
            </a:pPr>
            <a:r>
              <a:rPr lang="en-US" sz="1300" dirty="0">
                <a:solidFill>
                  <a:srgbClr val="E8EEF9"/>
                </a:solidFill>
                <a:latin typeface="Calibri" pitchFamily="34" charset="0"/>
                <a:ea typeface="Calibri" pitchFamily="34" charset="-122"/>
                <a:cs typeface="Calibri" pitchFamily="34" charset="-120"/>
              </a:rPr>
              <a:t>Add FEMA National Risk Index exposure/vulnerability data</a:t>
            </a:r>
            <a:endParaRPr lang="en-US" sz="1300" dirty="0"/>
          </a:p>
        </p:txBody>
      </p:sp>
      <p:sp>
        <p:nvSpPr>
          <p:cNvPr id="12" name="Shape 9"/>
          <p:cNvSpPr/>
          <p:nvPr/>
        </p:nvSpPr>
        <p:spPr>
          <a:xfrm>
            <a:off x="8046720" y="3566160"/>
            <a:ext cx="384048" cy="384048"/>
          </a:xfrm>
          <a:prstGeom prst="ellipse">
            <a:avLst/>
          </a:prstGeom>
          <a:solidFill>
            <a:srgbClr val="10264A"/>
          </a:solidFill>
          <a:ln w="19050">
            <a:solidFill>
              <a:srgbClr val="2DD4BF"/>
            </a:solidFill>
            <a:prstDash val="solid"/>
          </a:ln>
        </p:spPr>
      </p:sp>
      <p:sp>
        <p:nvSpPr>
          <p:cNvPr id="13" name="Text 10"/>
          <p:cNvSpPr txBox="1"/>
          <p:nvPr/>
        </p:nvSpPr>
        <p:spPr>
          <a:xfrm>
            <a:off x="8046720" y="355701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2</a:t>
            </a:r>
            <a:endParaRPr lang="en-US" sz="1500" dirty="0"/>
          </a:p>
        </p:txBody>
      </p:sp>
      <p:sp>
        <p:nvSpPr>
          <p:cNvPr id="14" name="Text 11"/>
          <p:cNvSpPr txBox="1"/>
          <p:nvPr/>
        </p:nvSpPr>
        <p:spPr>
          <a:xfrm>
            <a:off x="8549640" y="3493008"/>
            <a:ext cx="2834640" cy="960120"/>
          </a:xfrm>
          <a:prstGeom prst="rect">
            <a:avLst/>
          </a:prstGeom>
          <a:noFill/>
          <a:ln/>
        </p:spPr>
        <p:txBody>
          <a:bodyPr wrap="square" lIns="0" tIns="0" rIns="0" bIns="0" rtlCol="0" anchor="t"/>
          <a:lstStyle/>
          <a:p>
            <a:pPr indent="0" marL="0">
              <a:lnSpc>
                <a:spcPct val="125000"/>
              </a:lnSpc>
              <a:buNone/>
            </a:pPr>
            <a:r>
              <a:rPr lang="en-US" sz="1300" dirty="0">
                <a:solidFill>
                  <a:srgbClr val="E8EEF9"/>
                </a:solidFill>
                <a:latin typeface="Calibri" pitchFamily="34" charset="0"/>
                <a:ea typeface="Calibri" pitchFamily="34" charset="-122"/>
                <a:cs typeface="Calibri" pitchFamily="34" charset="-120"/>
              </a:rPr>
              <a:t>Test whether damage patterns can predict storm type — reversing the current approach</a:t>
            </a:r>
            <a:endParaRPr lang="en-US" sz="1300" dirty="0"/>
          </a:p>
        </p:txBody>
      </p:sp>
      <p:sp>
        <p:nvSpPr>
          <p:cNvPr id="15" name="Shape 12"/>
          <p:cNvSpPr/>
          <p:nvPr/>
        </p:nvSpPr>
        <p:spPr>
          <a:xfrm>
            <a:off x="8046720" y="4663440"/>
            <a:ext cx="384048" cy="384048"/>
          </a:xfrm>
          <a:prstGeom prst="ellipse">
            <a:avLst/>
          </a:prstGeom>
          <a:solidFill>
            <a:srgbClr val="10264A"/>
          </a:solidFill>
          <a:ln w="19050">
            <a:solidFill>
              <a:srgbClr val="2DD4BF"/>
            </a:solidFill>
            <a:prstDash val="solid"/>
          </a:ln>
        </p:spPr>
      </p:sp>
      <p:sp>
        <p:nvSpPr>
          <p:cNvPr id="16" name="Text 13"/>
          <p:cNvSpPr txBox="1"/>
          <p:nvPr/>
        </p:nvSpPr>
        <p:spPr>
          <a:xfrm>
            <a:off x="8046720" y="465429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3</a:t>
            </a:r>
            <a:endParaRPr lang="en-US" sz="1500" dirty="0"/>
          </a:p>
        </p:txBody>
      </p:sp>
      <p:sp>
        <p:nvSpPr>
          <p:cNvPr id="17" name="Text 14"/>
          <p:cNvSpPr txBox="1"/>
          <p:nvPr/>
        </p:nvSpPr>
        <p:spPr>
          <a:xfrm>
            <a:off x="8549640" y="4590288"/>
            <a:ext cx="2834640" cy="960120"/>
          </a:xfrm>
          <a:prstGeom prst="rect">
            <a:avLst/>
          </a:prstGeom>
          <a:noFill/>
          <a:ln/>
        </p:spPr>
        <p:txBody>
          <a:bodyPr wrap="square" lIns="0" tIns="0" rIns="0" bIns="0" rtlCol="0" anchor="t"/>
          <a:lstStyle/>
          <a:p>
            <a:pPr indent="0" marL="0">
              <a:lnSpc>
                <a:spcPct val="125000"/>
              </a:lnSpc>
              <a:buNone/>
            </a:pPr>
            <a:r>
              <a:rPr lang="en-US" sz="1300" dirty="0">
                <a:solidFill>
                  <a:srgbClr val="E8EEF9"/>
                </a:solidFill>
                <a:latin typeface="Calibri" pitchFamily="34" charset="0"/>
                <a:ea typeface="Calibri" pitchFamily="34" charset="-122"/>
                <a:cs typeface="Calibri" pitchFamily="34" charset="-120"/>
              </a:rPr>
              <a:t>Document limitations everywhere results are shared or reused</a:t>
            </a:r>
            <a:endParaRPr lang="en-US" sz="1300" dirty="0"/>
          </a:p>
        </p:txBody>
      </p:sp>
      <p:sp>
        <p:nvSpPr>
          <p:cNvPr id="18" name="Text 15"/>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19" name="Text 16"/>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Q&amp;A</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Questions We Prepared For</a:t>
            </a:r>
            <a:endParaRPr lang="en-US" sz="3200" dirty="0"/>
          </a:p>
        </p:txBody>
      </p:sp>
      <p:sp>
        <p:nvSpPr>
          <p:cNvPr id="5" name="Shape 2"/>
          <p:cNvSpPr/>
          <p:nvPr/>
        </p:nvSpPr>
        <p:spPr>
          <a:xfrm>
            <a:off x="548640" y="1691640"/>
            <a:ext cx="3453384" cy="4206240"/>
          </a:xfrm>
          <a:prstGeom prst="roundRect">
            <a:avLst>
              <a:gd name="adj" fmla="val 3177"/>
            </a:avLst>
          </a:prstGeom>
          <a:solidFill>
            <a:srgbClr val="10264A"/>
          </a:solidFill>
          <a:ln/>
          <a:effectLst>
            <a:outerShdw sx="100000" sy="100000" kx="0" ky="0" algn="bl" rotWithShape="0" blurRad="152400" dist="50800" dir="5400000">
              <a:srgbClr val="000000">
                <a:alpha val="35000"/>
              </a:srgbClr>
            </a:outerShdw>
          </a:effectLst>
        </p:spPr>
      </p:sp>
      <p:sp>
        <p:nvSpPr>
          <p:cNvPr id="6" name="Shape 3"/>
          <p:cNvSpPr/>
          <p:nvPr/>
        </p:nvSpPr>
        <p:spPr>
          <a:xfrm>
            <a:off x="822960" y="1965960"/>
            <a:ext cx="384048" cy="384048"/>
          </a:xfrm>
          <a:prstGeom prst="ellipse">
            <a:avLst/>
          </a:prstGeom>
          <a:solidFill>
            <a:srgbClr val="10264A"/>
          </a:solidFill>
          <a:ln w="19050">
            <a:solidFill>
              <a:srgbClr val="2DD4BF"/>
            </a:solidFill>
            <a:prstDash val="solid"/>
          </a:ln>
        </p:spPr>
      </p:sp>
      <p:sp>
        <p:nvSpPr>
          <p:cNvPr id="7" name="Text 4"/>
          <p:cNvSpPr txBox="1"/>
          <p:nvPr/>
        </p:nvSpPr>
        <p:spPr>
          <a:xfrm>
            <a:off x="822960" y="195681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1</a:t>
            </a:r>
            <a:endParaRPr lang="en-US" sz="1500" dirty="0"/>
          </a:p>
        </p:txBody>
      </p:sp>
      <p:sp>
        <p:nvSpPr>
          <p:cNvPr id="8" name="Text 5"/>
          <p:cNvSpPr txBox="1"/>
          <p:nvPr/>
        </p:nvSpPr>
        <p:spPr>
          <a:xfrm>
            <a:off x="822960" y="2560320"/>
            <a:ext cx="2904744" cy="1188720"/>
          </a:xfrm>
          <a:prstGeom prst="rect">
            <a:avLst/>
          </a:prstGeom>
          <a:noFill/>
          <a:ln/>
        </p:spPr>
        <p:txBody>
          <a:bodyPr wrap="square" lIns="0" tIns="0" rIns="0" bIns="0" rtlCol="0" anchor="t"/>
          <a:lstStyle/>
          <a:p>
            <a:pPr indent="0" marL="0">
              <a:lnSpc>
                <a:spcPct val="125000"/>
              </a:lnSpc>
              <a:buNone/>
            </a:pPr>
            <a:r>
              <a:rPr lang="en-US" sz="1450" b="1" dirty="0">
                <a:solidFill>
                  <a:srgbClr val="E8EEF9"/>
                </a:solidFill>
                <a:latin typeface="Calibri" pitchFamily="34" charset="0"/>
                <a:ea typeface="Calibri" pitchFamily="34" charset="-122"/>
                <a:cs typeface="Calibri" pitchFamily="34" charset="-120"/>
              </a:rPr>
              <a:t>Why split the data by storm episode instead of by row?</a:t>
            </a:r>
            <a:endParaRPr lang="en-US" sz="1450" dirty="0"/>
          </a:p>
        </p:txBody>
      </p:sp>
      <p:sp>
        <p:nvSpPr>
          <p:cNvPr id="9" name="Text 6"/>
          <p:cNvSpPr txBox="1"/>
          <p:nvPr/>
        </p:nvSpPr>
        <p:spPr>
          <a:xfrm>
            <a:off x="822960" y="3749040"/>
            <a:ext cx="2904744" cy="1874520"/>
          </a:xfrm>
          <a:prstGeom prst="rect">
            <a:avLst/>
          </a:prstGeom>
          <a:noFill/>
          <a:ln/>
        </p:spPr>
        <p:txBody>
          <a:bodyPr wrap="square" lIns="0" tIns="0" rIns="0" bIns="0" rtlCol="0" anchor="t"/>
          <a:lstStyle/>
          <a:p>
            <a:pPr indent="0" marL="0">
              <a:lnSpc>
                <a:spcPct val="130000"/>
              </a:lnSpc>
              <a:buNone/>
            </a:pPr>
            <a:r>
              <a:rPr lang="en-US" sz="1250" dirty="0">
                <a:solidFill>
                  <a:srgbClr val="A9B8D3"/>
                </a:solidFill>
                <a:latin typeface="Calibri" pitchFamily="34" charset="0"/>
                <a:ea typeface="Calibri" pitchFamily="34" charset="-122"/>
                <a:cs typeface="Calibri" pitchFamily="34" charset="-120"/>
              </a:rPr>
              <a:t>Events from the same storm share nearly identical characteristics. A row-level split would let the model see near-duplicates across training and testing, inflating how good it looks.</a:t>
            </a:r>
            <a:endParaRPr lang="en-US" sz="1250" dirty="0"/>
          </a:p>
        </p:txBody>
      </p:sp>
      <p:sp>
        <p:nvSpPr>
          <p:cNvPr id="10" name="Shape 7"/>
          <p:cNvSpPr/>
          <p:nvPr/>
        </p:nvSpPr>
        <p:spPr>
          <a:xfrm>
            <a:off x="4367784" y="1691640"/>
            <a:ext cx="3453384" cy="4206240"/>
          </a:xfrm>
          <a:prstGeom prst="roundRect">
            <a:avLst>
              <a:gd name="adj" fmla="val 3177"/>
            </a:avLst>
          </a:prstGeom>
          <a:solidFill>
            <a:srgbClr val="10264A"/>
          </a:solidFill>
          <a:ln/>
          <a:effectLst>
            <a:outerShdw sx="100000" sy="100000" kx="0" ky="0" algn="bl" rotWithShape="0" blurRad="152400" dist="50800" dir="5400000">
              <a:srgbClr val="000000">
                <a:alpha val="35000"/>
              </a:srgbClr>
            </a:outerShdw>
          </a:effectLst>
        </p:spPr>
      </p:sp>
      <p:sp>
        <p:nvSpPr>
          <p:cNvPr id="11" name="Shape 8"/>
          <p:cNvSpPr/>
          <p:nvPr/>
        </p:nvSpPr>
        <p:spPr>
          <a:xfrm>
            <a:off x="4642104" y="1965960"/>
            <a:ext cx="384048" cy="384048"/>
          </a:xfrm>
          <a:prstGeom prst="ellipse">
            <a:avLst/>
          </a:prstGeom>
          <a:solidFill>
            <a:srgbClr val="10264A"/>
          </a:solidFill>
          <a:ln w="19050">
            <a:solidFill>
              <a:srgbClr val="B8A2FF"/>
            </a:solidFill>
            <a:prstDash val="solid"/>
          </a:ln>
        </p:spPr>
      </p:sp>
      <p:sp>
        <p:nvSpPr>
          <p:cNvPr id="12" name="Text 9"/>
          <p:cNvSpPr txBox="1"/>
          <p:nvPr/>
        </p:nvSpPr>
        <p:spPr>
          <a:xfrm>
            <a:off x="4642104" y="1956816"/>
            <a:ext cx="384048" cy="384048"/>
          </a:xfrm>
          <a:prstGeom prst="rect">
            <a:avLst/>
          </a:prstGeom>
          <a:noFill/>
          <a:ln/>
        </p:spPr>
        <p:txBody>
          <a:bodyPr wrap="square" lIns="0" tIns="0" rIns="0" bIns="0" rtlCol="0" anchor="ctr"/>
          <a:lstStyle/>
          <a:p>
            <a:pPr algn="ctr" indent="0" marL="0">
              <a:buNone/>
            </a:pPr>
            <a:r>
              <a:rPr lang="en-US" sz="1500" b="1" dirty="0">
                <a:solidFill>
                  <a:srgbClr val="B8A2FF"/>
                </a:solidFill>
                <a:latin typeface="Calibri" pitchFamily="34" charset="0"/>
                <a:ea typeface="Calibri" pitchFamily="34" charset="-122"/>
                <a:cs typeface="Calibri" pitchFamily="34" charset="-120"/>
              </a:rPr>
              <a:t>2</a:t>
            </a:r>
            <a:endParaRPr lang="en-US" sz="1500" dirty="0"/>
          </a:p>
        </p:txBody>
      </p:sp>
      <p:sp>
        <p:nvSpPr>
          <p:cNvPr id="13" name="Text 10"/>
          <p:cNvSpPr txBox="1"/>
          <p:nvPr/>
        </p:nvSpPr>
        <p:spPr>
          <a:xfrm>
            <a:off x="4642104" y="2560320"/>
            <a:ext cx="2904744" cy="1188720"/>
          </a:xfrm>
          <a:prstGeom prst="rect">
            <a:avLst/>
          </a:prstGeom>
          <a:noFill/>
          <a:ln/>
        </p:spPr>
        <p:txBody>
          <a:bodyPr wrap="square" lIns="0" tIns="0" rIns="0" bIns="0" rtlCol="0" anchor="t"/>
          <a:lstStyle/>
          <a:p>
            <a:pPr indent="0" marL="0">
              <a:lnSpc>
                <a:spcPct val="125000"/>
              </a:lnSpc>
              <a:buNone/>
            </a:pPr>
            <a:r>
              <a:rPr lang="en-US" sz="1450" b="1" dirty="0">
                <a:solidFill>
                  <a:srgbClr val="E8EEF9"/>
                </a:solidFill>
                <a:latin typeface="Calibri" pitchFamily="34" charset="0"/>
                <a:ea typeface="Calibri" pitchFamily="34" charset="-122"/>
                <a:cs typeface="Calibri" pitchFamily="34" charset="-120"/>
              </a:rPr>
              <a:t>Could this model guide withholding disaster-response resources?</a:t>
            </a:r>
            <a:endParaRPr lang="en-US" sz="1450" dirty="0"/>
          </a:p>
        </p:txBody>
      </p:sp>
      <p:sp>
        <p:nvSpPr>
          <p:cNvPr id="14" name="Text 11"/>
          <p:cNvSpPr txBox="1"/>
          <p:nvPr/>
        </p:nvSpPr>
        <p:spPr>
          <a:xfrm>
            <a:off x="4642104" y="3749040"/>
            <a:ext cx="2904744" cy="1874520"/>
          </a:xfrm>
          <a:prstGeom prst="rect">
            <a:avLst/>
          </a:prstGeom>
          <a:noFill/>
          <a:ln/>
        </p:spPr>
        <p:txBody>
          <a:bodyPr wrap="square" lIns="0" tIns="0" rIns="0" bIns="0" rtlCol="0" anchor="t"/>
          <a:lstStyle/>
          <a:p>
            <a:pPr indent="0" marL="0">
              <a:lnSpc>
                <a:spcPct val="130000"/>
              </a:lnSpc>
              <a:buNone/>
            </a:pPr>
            <a:r>
              <a:rPr lang="en-US" sz="1250" dirty="0">
                <a:solidFill>
                  <a:srgbClr val="A9B8D3"/>
                </a:solidFill>
                <a:latin typeface="Calibri" pitchFamily="34" charset="0"/>
                <a:ea typeface="Calibri" pitchFamily="34" charset="-122"/>
                <a:cs typeface="Calibri" pitchFamily="34" charset="-120"/>
              </a:rPr>
              <a:t>No. It estimates likelihood from historical recording patterns, not ground-truth risk. Using it that way would be a misuse of a correlational tool.</a:t>
            </a:r>
            <a:endParaRPr lang="en-US" sz="1250" dirty="0"/>
          </a:p>
        </p:txBody>
      </p:sp>
      <p:sp>
        <p:nvSpPr>
          <p:cNvPr id="15" name="Shape 12"/>
          <p:cNvSpPr/>
          <p:nvPr/>
        </p:nvSpPr>
        <p:spPr>
          <a:xfrm>
            <a:off x="8186928" y="1691640"/>
            <a:ext cx="3453384" cy="4206240"/>
          </a:xfrm>
          <a:prstGeom prst="roundRect">
            <a:avLst>
              <a:gd name="adj" fmla="val 3177"/>
            </a:avLst>
          </a:prstGeom>
          <a:solidFill>
            <a:srgbClr val="10264A"/>
          </a:solidFill>
          <a:ln/>
          <a:effectLst>
            <a:outerShdw sx="100000" sy="100000" kx="0" ky="0" algn="bl" rotWithShape="0" blurRad="152400" dist="50800" dir="5400000">
              <a:srgbClr val="000000">
                <a:alpha val="35000"/>
              </a:srgbClr>
            </a:outerShdw>
          </a:effectLst>
        </p:spPr>
      </p:sp>
      <p:sp>
        <p:nvSpPr>
          <p:cNvPr id="16" name="Shape 13"/>
          <p:cNvSpPr/>
          <p:nvPr/>
        </p:nvSpPr>
        <p:spPr>
          <a:xfrm>
            <a:off x="8461248" y="1965960"/>
            <a:ext cx="384048" cy="384048"/>
          </a:xfrm>
          <a:prstGeom prst="ellipse">
            <a:avLst/>
          </a:prstGeom>
          <a:solidFill>
            <a:srgbClr val="10264A"/>
          </a:solidFill>
          <a:ln w="19050">
            <a:solidFill>
              <a:srgbClr val="2DD4BF"/>
            </a:solidFill>
            <a:prstDash val="solid"/>
          </a:ln>
        </p:spPr>
      </p:sp>
      <p:sp>
        <p:nvSpPr>
          <p:cNvPr id="17" name="Text 14"/>
          <p:cNvSpPr txBox="1"/>
          <p:nvPr/>
        </p:nvSpPr>
        <p:spPr>
          <a:xfrm>
            <a:off x="8461248" y="1956816"/>
            <a:ext cx="384048" cy="384048"/>
          </a:xfrm>
          <a:prstGeom prst="rect">
            <a:avLst/>
          </a:prstGeom>
          <a:noFill/>
          <a:ln/>
        </p:spPr>
        <p:txBody>
          <a:bodyPr wrap="square" lIns="0" tIns="0" rIns="0" bIns="0" rtlCol="0" anchor="ctr"/>
          <a:lstStyle/>
          <a:p>
            <a:pPr algn="ctr" indent="0" marL="0">
              <a:buNone/>
            </a:pPr>
            <a:r>
              <a:rPr lang="en-US" sz="1500" b="1" dirty="0">
                <a:solidFill>
                  <a:srgbClr val="2DD4BF"/>
                </a:solidFill>
                <a:latin typeface="Calibri" pitchFamily="34" charset="0"/>
                <a:ea typeface="Calibri" pitchFamily="34" charset="-122"/>
                <a:cs typeface="Calibri" pitchFamily="34" charset="-120"/>
              </a:rPr>
              <a:t>3</a:t>
            </a:r>
            <a:endParaRPr lang="en-US" sz="1500" dirty="0"/>
          </a:p>
        </p:txBody>
      </p:sp>
      <p:sp>
        <p:nvSpPr>
          <p:cNvPr id="18" name="Text 15"/>
          <p:cNvSpPr txBox="1"/>
          <p:nvPr/>
        </p:nvSpPr>
        <p:spPr>
          <a:xfrm>
            <a:off x="8461248" y="2560320"/>
            <a:ext cx="2904744" cy="1188720"/>
          </a:xfrm>
          <a:prstGeom prst="rect">
            <a:avLst/>
          </a:prstGeom>
          <a:noFill/>
          <a:ln/>
        </p:spPr>
        <p:txBody>
          <a:bodyPr wrap="square" lIns="0" tIns="0" rIns="0" bIns="0" rtlCol="0" anchor="t"/>
          <a:lstStyle/>
          <a:p>
            <a:pPr indent="0" marL="0">
              <a:lnSpc>
                <a:spcPct val="125000"/>
              </a:lnSpc>
              <a:buNone/>
            </a:pPr>
            <a:r>
              <a:rPr lang="en-US" sz="1450" b="1" dirty="0">
                <a:solidFill>
                  <a:srgbClr val="E8EEF9"/>
                </a:solidFill>
                <a:latin typeface="Calibri" pitchFamily="34" charset="0"/>
                <a:ea typeface="Calibri" pitchFamily="34" charset="-122"/>
                <a:cs typeface="Calibri" pitchFamily="34" charset="-120"/>
              </a:rPr>
              <a:t>What would most improve this model's real-world usefulness?</a:t>
            </a:r>
            <a:endParaRPr lang="en-US" sz="1450" dirty="0"/>
          </a:p>
        </p:txBody>
      </p:sp>
      <p:sp>
        <p:nvSpPr>
          <p:cNvPr id="19" name="Text 16"/>
          <p:cNvSpPr txBox="1"/>
          <p:nvPr/>
        </p:nvSpPr>
        <p:spPr>
          <a:xfrm>
            <a:off x="8461248" y="3749040"/>
            <a:ext cx="2904744" cy="1874520"/>
          </a:xfrm>
          <a:prstGeom prst="rect">
            <a:avLst/>
          </a:prstGeom>
          <a:noFill/>
          <a:ln/>
        </p:spPr>
        <p:txBody>
          <a:bodyPr wrap="square" lIns="0" tIns="0" rIns="0" bIns="0" rtlCol="0" anchor="t"/>
          <a:lstStyle/>
          <a:p>
            <a:pPr indent="0" marL="0">
              <a:lnSpc>
                <a:spcPct val="130000"/>
              </a:lnSpc>
              <a:buNone/>
            </a:pPr>
            <a:r>
              <a:rPr lang="en-US" sz="1250" dirty="0">
                <a:solidFill>
                  <a:srgbClr val="A9B8D3"/>
                </a:solidFill>
                <a:latin typeface="Calibri" pitchFamily="34" charset="0"/>
                <a:ea typeface="Calibri" pitchFamily="34" charset="-122"/>
                <a:cs typeface="Calibri" pitchFamily="34" charset="-120"/>
              </a:rPr>
              <a:t>Adding exposure and vulnerability data — like FEMA's National Risk Index — so predictions reflect who and what is actually in a storm's path, not just its characteristics.</a:t>
            </a:r>
            <a:endParaRPr lang="en-US" sz="1250" dirty="0"/>
          </a:p>
        </p:txBody>
      </p:sp>
      <p:sp>
        <p:nvSpPr>
          <p:cNvPr id="20" name="Text 17"/>
          <p:cNvSpPr txBox="1"/>
          <p:nvPr/>
        </p:nvSpPr>
        <p:spPr>
          <a:xfrm>
            <a:off x="548640" y="6400800"/>
            <a:ext cx="7315200" cy="274320"/>
          </a:xfrm>
          <a:prstGeom prst="rect">
            <a:avLst/>
          </a:prstGeom>
          <a:noFill/>
          <a:ln/>
        </p:spPr>
        <p:txBody>
          <a:bodyPr wrap="square" lIns="0" tIns="0" rIns="0" bIns="0" rtlCol="0" anchor="ctr"/>
          <a:lstStyle/>
          <a:p>
            <a:pPr indent="0" marL="0">
              <a:buNone/>
            </a:pPr>
            <a:r>
              <a:rPr lang="en-US" sz="1000" i="1" dirty="0">
                <a:solidFill>
                  <a:srgbClr val="A9B8D3"/>
                </a:solidFill>
                <a:latin typeface="Calibri" pitchFamily="34" charset="0"/>
                <a:ea typeface="Calibri" pitchFamily="34" charset="-122"/>
                <a:cs typeface="Calibri" pitchFamily="34" charset="-120"/>
              </a:rPr>
              <a:t>Full written responses to all 10 questions are submitted alongside the report.</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0F1F"/>
        </a:solidFill>
      </p:bgPr>
    </p:bg>
    <p:spTree>
      <p:nvGrpSpPr>
        <p:cNvPr id="1" name=""/>
        <p:cNvGrpSpPr/>
        <p:nvPr/>
      </p:nvGrpSpPr>
      <p:grpSpPr>
        <a:xfrm>
          <a:off x="0" y="0"/>
          <a:ext cx="0" cy="0"/>
          <a:chOff x="0" y="0"/>
          <a:chExt cx="0" cy="0"/>
        </a:xfrm>
      </p:grpSpPr>
      <p:pic>
        <p:nvPicPr>
          <p:cNvPr id="2" name="Image 0" descr="/home/claude/deck_assets/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411480"/>
            <a:ext cx="7315200" cy="320040"/>
          </a:xfrm>
          <a:prstGeom prst="rect">
            <a:avLst/>
          </a:prstGeom>
          <a:noFill/>
          <a:ln/>
        </p:spPr>
        <p:txBody>
          <a:bodyPr wrap="square" lIns="0" tIns="0" rIns="0" bIns="0" rtlCol="0" anchor="ctr"/>
          <a:lstStyle/>
          <a:p>
            <a:pPr algn="l" indent="0" marL="0">
              <a:buNone/>
            </a:pPr>
            <a:r>
              <a:rPr lang="en-US" sz="1200" b="1" spc="200" kern="0" dirty="0">
                <a:solidFill>
                  <a:srgbClr val="2DD4BF"/>
                </a:solidFill>
                <a:latin typeface="Calibri" pitchFamily="34" charset="0"/>
                <a:ea typeface="Calibri" pitchFamily="34" charset="-122"/>
                <a:cs typeface="Calibri" pitchFamily="34" charset="-120"/>
              </a:rPr>
              <a:t>REFERENCES</a:t>
            </a:r>
            <a:endParaRPr lang="en-US" sz="1200" dirty="0"/>
          </a:p>
        </p:txBody>
      </p:sp>
      <p:sp>
        <p:nvSpPr>
          <p:cNvPr id="4" name="Text 1"/>
          <p:cNvSpPr txBox="1"/>
          <p:nvPr/>
        </p:nvSpPr>
        <p:spPr>
          <a:xfrm>
            <a:off x="548640" y="713232"/>
            <a:ext cx="11091672" cy="777240"/>
          </a:xfrm>
          <a:prstGeom prst="rect">
            <a:avLst/>
          </a:prstGeom>
          <a:noFill/>
          <a:ln/>
        </p:spPr>
        <p:txBody>
          <a:bodyPr wrap="square" lIns="0" tIns="0" rIns="0" bIns="0" rtlCol="0" anchor="ctr"/>
          <a:lstStyle/>
          <a:p>
            <a:pPr algn="l" indent="0" marL="0">
              <a:buNone/>
            </a:pPr>
            <a:r>
              <a:rPr lang="en-US" sz="3200" b="1" dirty="0">
                <a:solidFill>
                  <a:srgbClr val="E8EEF9"/>
                </a:solidFill>
                <a:latin typeface="Calibri" pitchFamily="34" charset="0"/>
                <a:ea typeface="Calibri" pitchFamily="34" charset="-122"/>
                <a:cs typeface="Calibri" pitchFamily="34" charset="-120"/>
              </a:rPr>
              <a:t>References</a:t>
            </a:r>
            <a:endParaRPr lang="en-US" sz="3200" dirty="0"/>
          </a:p>
        </p:txBody>
      </p:sp>
      <p:sp>
        <p:nvSpPr>
          <p:cNvPr id="5" name="Text 2"/>
          <p:cNvSpPr txBox="1"/>
          <p:nvPr/>
        </p:nvSpPr>
        <p:spPr>
          <a:xfrm>
            <a:off x="548640" y="1691640"/>
            <a:ext cx="5317236" cy="4389120"/>
          </a:xfrm>
          <a:prstGeom prst="rect">
            <a:avLst/>
          </a:prstGeom>
          <a:noFill/>
          <a:ln/>
        </p:spPr>
        <p:txBody>
          <a:bodyPr wrap="square" lIns="0" tIns="0" rIns="0" bIns="0" rtlCol="0" anchor="t"/>
          <a:lstStyle/>
          <a:p>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Doswell, C. A. (2007). Small sample size and data quality issues illustrated using tornado occurrence data. Electronic Journal of Severe Storms Meteorology, 2(5), 1–16.
</a:t>
            </a:r>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Federal Emergency Management Agency. (2024). National Risk Index. https://hazards.fema.gov/nri/
</a:t>
            </a:r>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Intergovernmental Panel on Climate Change. (2023). Climate change 2023: Synthesis report. IPCC. https://www.ipcc.ch/report/ar6/syr/
</a:t>
            </a:r>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National Centers for Environmental Information. (2026). Storm Events Database. National Oceanic and Atmospheric Administration. https://www.ncei.noaa.gov/pub/data/swdi/stormevents/csvfiles/
</a:t>
            </a:r>
            <a:endParaRPr lang="en-US" sz="1100" dirty="0"/>
          </a:p>
        </p:txBody>
      </p:sp>
      <p:sp>
        <p:nvSpPr>
          <p:cNvPr id="6" name="Text 3"/>
          <p:cNvSpPr txBox="1"/>
          <p:nvPr/>
        </p:nvSpPr>
        <p:spPr>
          <a:xfrm>
            <a:off x="6323076" y="1691640"/>
            <a:ext cx="5317236" cy="4389120"/>
          </a:xfrm>
          <a:prstGeom prst="rect">
            <a:avLst/>
          </a:prstGeom>
          <a:noFill/>
          <a:ln/>
        </p:spPr>
        <p:txBody>
          <a:bodyPr wrap="square" lIns="0" tIns="0" rIns="0" bIns="0" rtlCol="0" anchor="t"/>
          <a:lstStyle/>
          <a:p>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National Oceanic and Atmospheric Administration. (n.d.). NOAA's National Ocean Service: About us. U.S. Department of Commerce. https://oceanservice.noaa.gov/about/
</a:t>
            </a:r>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National Oceanic and Atmospheric Administration. (n.d.). Weather. U.S. Department of Commerce. https://www.noaa.gov/weather
</a:t>
            </a:r>
            <a:pPr indent="0" marL="0">
              <a:lnSpc>
                <a:spcPct val="120000"/>
              </a:lnSpc>
              <a:buNone/>
            </a:pPr>
            <a:r>
              <a:rPr lang="en-US" sz="1100" dirty="0">
                <a:solidFill>
                  <a:srgbClr val="A9B8D3"/>
                </a:solidFill>
                <a:latin typeface="Calibri" pitchFamily="34" charset="0"/>
                <a:ea typeface="Calibri" pitchFamily="34" charset="-122"/>
                <a:cs typeface="Calibri" pitchFamily="34" charset="-120"/>
              </a:rPr>
              <a:t>Verbout, S. M., Brooks, H. E., Leslie, L. M., &amp; Schultz, D. M. (2006). Evolution of the U.S. tornado database: 1954–2003. Weather and Forecasting, 21(1), 86–93.
</a:t>
            </a:r>
            <a:endParaRPr lang="en-US" sz="1100" dirty="0"/>
          </a:p>
        </p:txBody>
      </p:sp>
      <p:sp>
        <p:nvSpPr>
          <p:cNvPr id="7" name="Text 4"/>
          <p:cNvSpPr txBox="1"/>
          <p:nvPr/>
        </p:nvSpPr>
        <p:spPr>
          <a:xfrm>
            <a:off x="548640" y="6400800"/>
            <a:ext cx="5486400" cy="274320"/>
          </a:xfrm>
          <a:prstGeom prst="rect">
            <a:avLst/>
          </a:prstGeom>
          <a:noFill/>
          <a:ln/>
        </p:spPr>
        <p:txBody>
          <a:bodyPr wrap="square" lIns="0" tIns="0" rIns="0" bIns="0" rtlCol="0" anchor="ctr"/>
          <a:lstStyle/>
          <a:p>
            <a:pPr indent="0" marL="0">
              <a:buNone/>
            </a:pPr>
            <a:r>
              <a:rPr lang="en-US" sz="900" dirty="0">
                <a:solidFill>
                  <a:srgbClr val="A9B8D3"/>
                </a:solidFill>
                <a:latin typeface="Calibri" pitchFamily="34" charset="0"/>
                <a:ea typeface="Calibri" pitchFamily="34" charset="-122"/>
                <a:cs typeface="Calibri" pitchFamily="34" charset="-120"/>
              </a:rPr>
              <a:t>NOAA Storm Events  •  2020–2025</a:t>
            </a:r>
            <a:endParaRPr lang="en-US" sz="900" dirty="0"/>
          </a:p>
        </p:txBody>
      </p:sp>
      <p:sp>
        <p:nvSpPr>
          <p:cNvPr id="8" name="Text 5"/>
          <p:cNvSpPr txBox="1"/>
          <p:nvPr/>
        </p:nvSpPr>
        <p:spPr>
          <a:xfrm>
            <a:off x="11183112" y="6400800"/>
            <a:ext cx="457200" cy="274320"/>
          </a:xfrm>
          <a:prstGeom prst="rect">
            <a:avLst/>
          </a:prstGeom>
          <a:noFill/>
          <a:ln/>
        </p:spPr>
        <p:txBody>
          <a:bodyPr wrap="square" lIns="0" tIns="0" rIns="0" bIns="0" rtlCol="0" anchor="ctr"/>
          <a:lstStyle/>
          <a:p>
            <a:pPr algn="r" indent="0" marL="0">
              <a:buNone/>
            </a:pPr>
            <a:r>
              <a:rPr lang="en-US" sz="900" dirty="0">
                <a:solidFill>
                  <a:srgbClr val="A9B8D3"/>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60F1F"/>
        </a:solidFill>
      </p:bgPr>
    </p:bg>
    <p:spTree>
      <p:nvGrpSpPr>
        <p:cNvPr id="1" name=""/>
        <p:cNvGrpSpPr/>
        <p:nvPr/>
      </p:nvGrpSpPr>
      <p:grpSpPr>
        <a:xfrm>
          <a:off x="0" y="0"/>
          <a:ext cx="0" cy="0"/>
          <a:chOff x="0" y="0"/>
          <a:chExt cx="0" cy="0"/>
        </a:xfrm>
      </p:grpSpPr>
      <p:pic>
        <p:nvPicPr>
          <p:cNvPr id="2" name="Image 0" descr="/home/claude/deck_assets/bg_hero.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txBox="1"/>
          <p:nvPr/>
        </p:nvSpPr>
        <p:spPr>
          <a:xfrm>
            <a:off x="548640" y="2286000"/>
            <a:ext cx="9144000" cy="457200"/>
          </a:xfrm>
          <a:prstGeom prst="rect">
            <a:avLst/>
          </a:prstGeom>
          <a:noFill/>
          <a:ln/>
        </p:spPr>
        <p:txBody>
          <a:bodyPr wrap="square" lIns="0" tIns="0" rIns="0" bIns="0" rtlCol="0" anchor="ctr"/>
          <a:lstStyle/>
          <a:p>
            <a:pPr indent="0" marL="0">
              <a:buNone/>
            </a:pPr>
            <a:r>
              <a:rPr lang="en-US" sz="1400" b="1" spc="300" kern="0" dirty="0">
                <a:solidFill>
                  <a:srgbClr val="2DD4BF"/>
                </a:solidFill>
                <a:latin typeface="Calibri" pitchFamily="34" charset="0"/>
                <a:ea typeface="Calibri" pitchFamily="34" charset="-122"/>
                <a:cs typeface="Calibri" pitchFamily="34" charset="-120"/>
              </a:rPr>
              <a:t>THANK YOU</a:t>
            </a:r>
            <a:endParaRPr lang="en-US" sz="1400" dirty="0"/>
          </a:p>
        </p:txBody>
      </p:sp>
      <p:sp>
        <p:nvSpPr>
          <p:cNvPr id="4" name="Text 1"/>
          <p:cNvSpPr txBox="1"/>
          <p:nvPr/>
        </p:nvSpPr>
        <p:spPr>
          <a:xfrm>
            <a:off x="548640" y="2743200"/>
            <a:ext cx="9144000" cy="1005840"/>
          </a:xfrm>
          <a:prstGeom prst="rect">
            <a:avLst/>
          </a:prstGeom>
          <a:noFill/>
          <a:ln/>
        </p:spPr>
        <p:txBody>
          <a:bodyPr wrap="square" lIns="0" tIns="0" rIns="0" bIns="0" rtlCol="0" anchor="ctr"/>
          <a:lstStyle/>
          <a:p>
            <a:pPr indent="0" marL="0">
              <a:buNone/>
            </a:pPr>
            <a:r>
              <a:rPr lang="en-US" sz="4400" b="1" dirty="0">
                <a:solidFill>
                  <a:srgbClr val="E8EEF9"/>
                </a:solidFill>
                <a:latin typeface="Calibri" pitchFamily="34" charset="0"/>
                <a:ea typeface="Calibri" pitchFamily="34" charset="-122"/>
                <a:cs typeface="Calibri" pitchFamily="34" charset="-120"/>
              </a:rPr>
              <a:t>Questions?</a:t>
            </a:r>
            <a:endParaRPr lang="en-US" sz="4400" dirty="0"/>
          </a:p>
        </p:txBody>
      </p:sp>
      <p:sp>
        <p:nvSpPr>
          <p:cNvPr id="5" name="Text 2"/>
          <p:cNvSpPr txBox="1"/>
          <p:nvPr/>
        </p:nvSpPr>
        <p:spPr>
          <a:xfrm>
            <a:off x="548640" y="3931920"/>
            <a:ext cx="10058400" cy="411480"/>
          </a:xfrm>
          <a:prstGeom prst="rect">
            <a:avLst/>
          </a:prstGeom>
          <a:noFill/>
          <a:ln/>
        </p:spPr>
        <p:txBody>
          <a:bodyPr wrap="square" lIns="0" tIns="0" rIns="0" bIns="0" rtlCol="0" anchor="ctr"/>
          <a:lstStyle/>
          <a:p>
            <a:pPr indent="0" marL="0">
              <a:buNone/>
            </a:pPr>
            <a:r>
              <a:rPr lang="en-US" sz="1500" dirty="0">
                <a:solidFill>
                  <a:srgbClr val="A9B8D3"/>
                </a:solidFill>
                <a:latin typeface="Calibri" pitchFamily="34" charset="0"/>
                <a:ea typeface="Calibri" pitchFamily="34" charset="-122"/>
                <a:cs typeface="Calibri" pitchFamily="34" charset="-120"/>
              </a:rPr>
              <a:t>Matthew Scarpello   •   Andrea Barfield   •   Sarah Parsons</a:t>
            </a:r>
            <a:endParaRPr lang="en-US" sz="1500" dirty="0"/>
          </a:p>
        </p:txBody>
      </p:sp>
      <p:sp>
        <p:nvSpPr>
          <p:cNvPr id="6" name="Text 3"/>
          <p:cNvSpPr txBox="1"/>
          <p:nvPr/>
        </p:nvSpPr>
        <p:spPr>
          <a:xfrm>
            <a:off x="548640" y="4389120"/>
            <a:ext cx="10058400" cy="365760"/>
          </a:xfrm>
          <a:prstGeom prst="rect">
            <a:avLst/>
          </a:prstGeom>
          <a:noFill/>
          <a:ln/>
        </p:spPr>
        <p:txBody>
          <a:bodyPr wrap="square" lIns="0" tIns="0" rIns="0" bIns="0" rtlCol="0" anchor="ctr"/>
          <a:lstStyle/>
          <a:p>
            <a:pPr indent="0" marL="0">
              <a:buNone/>
            </a:pPr>
            <a:r>
              <a:rPr lang="en-US" sz="1200" dirty="0">
                <a:solidFill>
                  <a:srgbClr val="A9B8D3"/>
                </a:solidFill>
                <a:latin typeface="Calibri" pitchFamily="34" charset="0"/>
                <a:ea typeface="Calibri" pitchFamily="34" charset="-122"/>
                <a:cs typeface="Calibri" pitchFamily="34" charset="-120"/>
              </a:rPr>
              <a:t>DSC 450  •  Group 1  •  Project 1, Milestone 3</a:t>
            </a:r>
            <a:endParaRPr lang="en-US" sz="1200" dirty="0"/>
          </a:p>
        </p:txBody>
      </p:sp>
      <p:sp>
        <p:nvSpPr>
          <p:cNvPr id="7" name="Shape 4"/>
          <p:cNvSpPr/>
          <p:nvPr/>
        </p:nvSpPr>
        <p:spPr>
          <a:xfrm>
            <a:off x="548640" y="5029200"/>
            <a:ext cx="4206240" cy="457200"/>
          </a:xfrm>
          <a:prstGeom prst="roundRect">
            <a:avLst>
              <a:gd name="adj" fmla="val 50000"/>
            </a:avLst>
          </a:prstGeom>
          <a:solidFill>
            <a:srgbClr val="10264A"/>
          </a:solidFill>
          <a:ln w="12700">
            <a:solidFill>
              <a:srgbClr val="2DD4BF"/>
            </a:solidFill>
            <a:prstDash val="solid"/>
          </a:ln>
        </p:spPr>
      </p:sp>
      <p:sp>
        <p:nvSpPr>
          <p:cNvPr id="8" name="Text 5"/>
          <p:cNvSpPr txBox="1"/>
          <p:nvPr/>
        </p:nvSpPr>
        <p:spPr>
          <a:xfrm>
            <a:off x="548640" y="5029200"/>
            <a:ext cx="4206240" cy="457200"/>
          </a:xfrm>
          <a:prstGeom prst="rect">
            <a:avLst/>
          </a:prstGeom>
          <a:noFill/>
          <a:ln/>
        </p:spPr>
        <p:txBody>
          <a:bodyPr wrap="square" lIns="0" tIns="0" rIns="0" bIns="0" rtlCol="0" anchor="ctr"/>
          <a:lstStyle/>
          <a:p>
            <a:pPr algn="ctr" indent="0" marL="0">
              <a:buNone/>
            </a:pPr>
            <a:r>
              <a:rPr lang="en-US" sz="1150" dirty="0">
                <a:solidFill>
                  <a:srgbClr val="2DD4BF"/>
                </a:solidFill>
                <a:latin typeface="Calibri" pitchFamily="34" charset="0"/>
                <a:ea typeface="Calibri" pitchFamily="34" charset="-122"/>
                <a:cs typeface="Calibri" pitchFamily="34" charset="-120"/>
              </a:rPr>
              <a:t>iqproductionz.com  /  Data Science Portfolio</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DSC 450 - Group 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Economic Damage from Severe Weather</dc:title>
  <dc:subject>PptxGenJS Presentation</dc:subject>
  <dc:creator>Matthew Scarpello, Andrea Barfield, Sarah Parsons</dc:creator>
  <cp:lastModifiedBy>Matthew Scarpello, Andrea Barfield, Sarah Parsons</cp:lastModifiedBy>
  <cp:revision>1</cp:revision>
  <dcterms:created xsi:type="dcterms:W3CDTF">2026-10-08T15:51:58Z</dcterms:created>
  <dcterms:modified xsi:type="dcterms:W3CDTF">2026-10-08T15:51:58Z</dcterms:modified>
</cp:coreProperties>
</file>